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Glacial Indifference Bold" charset="1" panose="00000800000000000000"/>
      <p:regular r:id="rId29"/>
    </p:embeddedFont>
    <p:embeddedFont>
      <p:font typeface="Glacial Indifference" charset="1" panose="00000000000000000000"/>
      <p:regular r:id="rId30"/>
    </p:embeddedFont>
    <p:embeddedFont>
      <p:font typeface="Canva Sans" charset="1" panose="020B0503030501040103"/>
      <p:regular r:id="rId31"/>
    </p:embeddedFont>
    <p:embeddedFont>
      <p:font typeface="Canva Sans Bold Italics" charset="1" panose="020B0803030501040103"/>
      <p:regular r:id="rId32"/>
    </p:embeddedFont>
    <p:embeddedFont>
      <p:font typeface="Canva Sans Bold" charset="1" panose="020B08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2.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9.jpe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0.jpeg" Type="http://schemas.openxmlformats.org/officeDocument/2006/relationships/image"/><Relationship Id="rId8" Target="../media/image3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0.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137512" y="4650179"/>
            <a:ext cx="15342774" cy="5579191"/>
          </a:xfrm>
          <a:custGeom>
            <a:avLst/>
            <a:gdLst/>
            <a:ahLst/>
            <a:cxnLst/>
            <a:rect r="r" b="b" t="t" l="l"/>
            <a:pathLst>
              <a:path h="5579191" w="15342774">
                <a:moveTo>
                  <a:pt x="0" y="0"/>
                </a:moveTo>
                <a:lnTo>
                  <a:pt x="15342774" y="0"/>
                </a:lnTo>
                <a:lnTo>
                  <a:pt x="15342774" y="5579190"/>
                </a:lnTo>
                <a:lnTo>
                  <a:pt x="0" y="5579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080577" y="6508006"/>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150023" y="6508006"/>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909475" y="4929051"/>
            <a:ext cx="699649" cy="699649"/>
          </a:xfrm>
          <a:custGeom>
            <a:avLst/>
            <a:gdLst/>
            <a:ahLst/>
            <a:cxnLst/>
            <a:rect r="r" b="b" t="t" l="l"/>
            <a:pathLst>
              <a:path h="699649" w="699649">
                <a:moveTo>
                  <a:pt x="0" y="0"/>
                </a:moveTo>
                <a:lnTo>
                  <a:pt x="699650" y="0"/>
                </a:lnTo>
                <a:lnTo>
                  <a:pt x="699650" y="699649"/>
                </a:lnTo>
                <a:lnTo>
                  <a:pt x="0" y="699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5061053" y="6762420"/>
            <a:ext cx="12198247" cy="1301368"/>
          </a:xfrm>
          <a:prstGeom prst="rect">
            <a:avLst/>
          </a:prstGeom>
        </p:spPr>
        <p:txBody>
          <a:bodyPr anchor="t" rtlCol="false" tIns="0" lIns="0" bIns="0" rIns="0">
            <a:spAutoFit/>
          </a:bodyPr>
          <a:lstStyle/>
          <a:p>
            <a:pPr algn="l">
              <a:lnSpc>
                <a:spcPts val="10696"/>
              </a:lnSpc>
              <a:spcBef>
                <a:spcPct val="0"/>
              </a:spcBef>
            </a:pPr>
            <a:r>
              <a:rPr lang="en-US" b="true" sz="7640">
                <a:solidFill>
                  <a:srgbClr val="FFF1CA"/>
                </a:solidFill>
                <a:latin typeface="Glacial Indifference Bold"/>
                <a:ea typeface="Glacial Indifference Bold"/>
                <a:cs typeface="Glacial Indifference Bold"/>
                <a:sym typeface="Glacial Indifference Bold"/>
              </a:rPr>
              <a:t>Music Streaming Service</a:t>
            </a:r>
            <a:r>
              <a:rPr lang="en-US" sz="7640">
                <a:solidFill>
                  <a:srgbClr val="FFF1CA"/>
                </a:solidFill>
                <a:latin typeface="Glacial Indifference"/>
                <a:ea typeface="Glacial Indifference"/>
                <a:cs typeface="Glacial Indifference"/>
                <a:sym typeface="Glacial Indifference"/>
              </a:rPr>
              <a:t> </a:t>
            </a:r>
          </a:p>
        </p:txBody>
      </p:sp>
      <p:sp>
        <p:nvSpPr>
          <p:cNvPr name="TextBox 11" id="11"/>
          <p:cNvSpPr txBox="true"/>
          <p:nvPr/>
        </p:nvSpPr>
        <p:spPr>
          <a:xfrm rot="0">
            <a:off x="5061053" y="8676607"/>
            <a:ext cx="5064310" cy="815344"/>
          </a:xfrm>
          <a:prstGeom prst="rect">
            <a:avLst/>
          </a:prstGeom>
        </p:spPr>
        <p:txBody>
          <a:bodyPr anchor="t" rtlCol="false" tIns="0" lIns="0" bIns="0" rIns="0">
            <a:spAutoFit/>
          </a:bodyPr>
          <a:lstStyle/>
          <a:p>
            <a:pPr algn="l">
              <a:lnSpc>
                <a:spcPts val="3359"/>
              </a:lnSpc>
            </a:pPr>
            <a:r>
              <a:rPr lang="en-US" sz="2399">
                <a:solidFill>
                  <a:srgbClr val="FFF1CA"/>
                </a:solidFill>
                <a:latin typeface="Canva Sans"/>
                <a:ea typeface="Canva Sans"/>
                <a:cs typeface="Canva Sans"/>
                <a:sym typeface="Canva Sans"/>
              </a:rPr>
              <a:t>Developed Relational Database </a:t>
            </a:r>
          </a:p>
          <a:p>
            <a:pPr algn="l">
              <a:lnSpc>
                <a:spcPts val="3359"/>
              </a:lnSpc>
              <a:spcBef>
                <a:spcPct val="0"/>
              </a:spcBef>
            </a:pPr>
            <a:r>
              <a:rPr lang="en-US" sz="2399">
                <a:solidFill>
                  <a:srgbClr val="FFF1CA"/>
                </a:solidFill>
                <a:latin typeface="Canva Sans"/>
                <a:ea typeface="Canva Sans"/>
                <a:cs typeface="Canva Sans"/>
                <a:sym typeface="Canva Sans"/>
              </a:rPr>
              <a:t>Designed and Implemented in SQL </a:t>
            </a:r>
          </a:p>
        </p:txBody>
      </p:sp>
      <p:sp>
        <p:nvSpPr>
          <p:cNvPr name="TextBox 12" id="12"/>
          <p:cNvSpPr txBox="true"/>
          <p:nvPr/>
        </p:nvSpPr>
        <p:spPr>
          <a:xfrm rot="0">
            <a:off x="12209515" y="9220200"/>
            <a:ext cx="3323101" cy="815340"/>
          </a:xfrm>
          <a:prstGeom prst="rect">
            <a:avLst/>
          </a:prstGeom>
        </p:spPr>
        <p:txBody>
          <a:bodyPr anchor="t" rtlCol="false" tIns="0" lIns="0" bIns="0" rIns="0">
            <a:spAutoFit/>
          </a:bodyPr>
          <a:lstStyle/>
          <a:p>
            <a:pPr algn="l">
              <a:lnSpc>
                <a:spcPts val="3359"/>
              </a:lnSpc>
            </a:pPr>
            <a:r>
              <a:rPr lang="en-US" sz="2400">
                <a:solidFill>
                  <a:srgbClr val="FFB823"/>
                </a:solidFill>
                <a:latin typeface="Canva Sans"/>
                <a:ea typeface="Canva Sans"/>
                <a:cs typeface="Canva Sans"/>
                <a:sym typeface="Canva Sans"/>
              </a:rPr>
              <a:t>Presented by:</a:t>
            </a:r>
          </a:p>
          <a:p>
            <a:pPr algn="l">
              <a:lnSpc>
                <a:spcPts val="3359"/>
              </a:lnSpc>
              <a:spcBef>
                <a:spcPct val="0"/>
              </a:spcBef>
            </a:pPr>
            <a:r>
              <a:rPr lang="en-US" sz="2400">
                <a:solidFill>
                  <a:srgbClr val="FFB823"/>
                </a:solidFill>
                <a:latin typeface="Canva Sans"/>
                <a:ea typeface="Canva Sans"/>
                <a:cs typeface="Canva Sans"/>
                <a:sym typeface="Canva Sans"/>
              </a:rPr>
              <a:t>Nishita Kumbhar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4907018" y="741649"/>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2928142" y="1771650"/>
            <a:ext cx="11017570" cy="8180546"/>
          </a:xfrm>
          <a:custGeom>
            <a:avLst/>
            <a:gdLst/>
            <a:ahLst/>
            <a:cxnLst/>
            <a:rect r="r" b="b" t="t" l="l"/>
            <a:pathLst>
              <a:path h="8180546" w="11017570">
                <a:moveTo>
                  <a:pt x="0" y="0"/>
                </a:moveTo>
                <a:lnTo>
                  <a:pt x="11017570" y="0"/>
                </a:lnTo>
                <a:lnTo>
                  <a:pt x="11017570" y="8180546"/>
                </a:lnTo>
                <a:lnTo>
                  <a:pt x="0" y="8180546"/>
                </a:lnTo>
                <a:lnTo>
                  <a:pt x="0" y="0"/>
                </a:lnTo>
                <a:close/>
              </a:path>
            </a:pathLst>
          </a:custGeom>
          <a:blipFill>
            <a:blip r:embed="rId7"/>
            <a:stretch>
              <a:fillRect l="0" t="0" r="0" b="0"/>
            </a:stretch>
          </a:blipFill>
        </p:spPr>
      </p:sp>
      <p:sp>
        <p:nvSpPr>
          <p:cNvPr name="TextBox 10" id="10"/>
          <p:cNvSpPr txBox="true"/>
          <p:nvPr/>
        </p:nvSpPr>
        <p:spPr>
          <a:xfrm rot="0">
            <a:off x="257661" y="246345"/>
            <a:ext cx="5064310" cy="101917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CONTENTS OF TABLE</a:t>
            </a:r>
          </a:p>
          <a:p>
            <a:pPr algn="l">
              <a:lnSpc>
                <a:spcPts val="4199"/>
              </a:lnSpc>
              <a:spcBef>
                <a:spcPct val="0"/>
              </a:spcBef>
            </a:pPr>
          </a:p>
        </p:txBody>
      </p:sp>
      <p:sp>
        <p:nvSpPr>
          <p:cNvPr name="TextBox 11" id="11"/>
          <p:cNvSpPr txBox="true"/>
          <p:nvPr/>
        </p:nvSpPr>
        <p:spPr>
          <a:xfrm rot="0">
            <a:off x="5772788" y="646399"/>
            <a:ext cx="5328279" cy="854077"/>
          </a:xfrm>
          <a:prstGeom prst="rect">
            <a:avLst/>
          </a:prstGeom>
        </p:spPr>
        <p:txBody>
          <a:bodyPr anchor="t" rtlCol="false" tIns="0" lIns="0" bIns="0" rIns="0">
            <a:spAutoFit/>
          </a:bodyPr>
          <a:lstStyle/>
          <a:p>
            <a:pPr algn="l">
              <a:lnSpc>
                <a:spcPts val="6999"/>
              </a:lnSpc>
              <a:spcBef>
                <a:spcPct val="0"/>
              </a:spcBef>
            </a:pPr>
            <a:r>
              <a:rPr lang="en-US" b="true" sz="4999">
                <a:solidFill>
                  <a:srgbClr val="FFB823"/>
                </a:solidFill>
                <a:latin typeface="Canva Sans Bold"/>
                <a:ea typeface="Canva Sans Bold"/>
                <a:cs typeface="Canva Sans Bold"/>
                <a:sym typeface="Canva Sans Bold"/>
              </a:rPr>
              <a:t>ARTISTS - TABLE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4907018" y="741649"/>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772788" y="646399"/>
            <a:ext cx="5328279" cy="1739902"/>
          </a:xfrm>
          <a:prstGeom prst="rect">
            <a:avLst/>
          </a:prstGeom>
        </p:spPr>
        <p:txBody>
          <a:bodyPr anchor="t" rtlCol="false" tIns="0" lIns="0" bIns="0" rIns="0">
            <a:spAutoFit/>
          </a:bodyPr>
          <a:lstStyle/>
          <a:p>
            <a:pPr algn="l">
              <a:lnSpc>
                <a:spcPts val="6999"/>
              </a:lnSpc>
            </a:pPr>
            <a:r>
              <a:rPr lang="en-US" sz="4999" b="true">
                <a:solidFill>
                  <a:srgbClr val="FFB823"/>
                </a:solidFill>
                <a:latin typeface="Canva Sans Bold"/>
                <a:ea typeface="Canva Sans Bold"/>
                <a:cs typeface="Canva Sans Bold"/>
                <a:sym typeface="Canva Sans Bold"/>
              </a:rPr>
              <a:t>SONGS - TABLE </a:t>
            </a:r>
          </a:p>
          <a:p>
            <a:pPr algn="l">
              <a:lnSpc>
                <a:spcPts val="6999"/>
              </a:lnSpc>
              <a:spcBef>
                <a:spcPct val="0"/>
              </a:spcBef>
            </a:pPr>
          </a:p>
        </p:txBody>
      </p:sp>
      <p:sp>
        <p:nvSpPr>
          <p:cNvPr name="Freeform 10" id="10"/>
          <p:cNvSpPr/>
          <p:nvPr/>
        </p:nvSpPr>
        <p:spPr>
          <a:xfrm flipH="false" flipV="false" rot="0">
            <a:off x="2928142" y="1771650"/>
            <a:ext cx="11017570" cy="8208090"/>
          </a:xfrm>
          <a:custGeom>
            <a:avLst/>
            <a:gdLst/>
            <a:ahLst/>
            <a:cxnLst/>
            <a:rect r="r" b="b" t="t" l="l"/>
            <a:pathLst>
              <a:path h="8208090" w="11017570">
                <a:moveTo>
                  <a:pt x="0" y="0"/>
                </a:moveTo>
                <a:lnTo>
                  <a:pt x="11017570" y="0"/>
                </a:lnTo>
                <a:lnTo>
                  <a:pt x="11017570" y="8208090"/>
                </a:lnTo>
                <a:lnTo>
                  <a:pt x="0" y="8208090"/>
                </a:lnTo>
                <a:lnTo>
                  <a:pt x="0" y="0"/>
                </a:lnTo>
                <a:close/>
              </a:path>
            </a:pathLst>
          </a:custGeom>
          <a:blipFill>
            <a:blip r:embed="rId7"/>
            <a:stretch>
              <a:fillRect l="0" t="0" r="0" b="0"/>
            </a:stretch>
          </a:blipFill>
        </p:spPr>
      </p:sp>
      <p:sp>
        <p:nvSpPr>
          <p:cNvPr name="TextBox 11" id="11"/>
          <p:cNvSpPr txBox="true"/>
          <p:nvPr/>
        </p:nvSpPr>
        <p:spPr>
          <a:xfrm rot="0">
            <a:off x="257661" y="246345"/>
            <a:ext cx="5064310" cy="101917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CONTENTS OF TABLE</a:t>
            </a:r>
          </a:p>
          <a:p>
            <a:pPr algn="l">
              <a:lnSpc>
                <a:spcPts val="419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4907018" y="741649"/>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57661" y="246345"/>
            <a:ext cx="5064310" cy="101917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CONTENTS OF TABLE</a:t>
            </a:r>
          </a:p>
          <a:p>
            <a:pPr algn="l">
              <a:lnSpc>
                <a:spcPts val="4199"/>
              </a:lnSpc>
              <a:spcBef>
                <a:spcPct val="0"/>
              </a:spcBef>
            </a:pPr>
          </a:p>
        </p:txBody>
      </p:sp>
      <p:sp>
        <p:nvSpPr>
          <p:cNvPr name="TextBox 10" id="10"/>
          <p:cNvSpPr txBox="true"/>
          <p:nvPr/>
        </p:nvSpPr>
        <p:spPr>
          <a:xfrm rot="0">
            <a:off x="5616776" y="646399"/>
            <a:ext cx="5640302" cy="1739902"/>
          </a:xfrm>
          <a:prstGeom prst="rect">
            <a:avLst/>
          </a:prstGeom>
        </p:spPr>
        <p:txBody>
          <a:bodyPr anchor="t" rtlCol="false" tIns="0" lIns="0" bIns="0" rIns="0">
            <a:spAutoFit/>
          </a:bodyPr>
          <a:lstStyle/>
          <a:p>
            <a:pPr algn="l">
              <a:lnSpc>
                <a:spcPts val="6999"/>
              </a:lnSpc>
            </a:pPr>
            <a:r>
              <a:rPr lang="en-US" sz="4999">
                <a:solidFill>
                  <a:srgbClr val="FFB823"/>
                </a:solidFill>
                <a:latin typeface="Canva Sans"/>
                <a:ea typeface="Canva Sans"/>
                <a:cs typeface="Canva Sans"/>
                <a:sym typeface="Canva Sans"/>
              </a:rPr>
              <a:t> </a:t>
            </a:r>
            <a:r>
              <a:rPr lang="en-US" sz="4999" b="true">
                <a:solidFill>
                  <a:srgbClr val="FFB823"/>
                </a:solidFill>
                <a:latin typeface="Canva Sans Bold"/>
                <a:ea typeface="Canva Sans Bold"/>
                <a:cs typeface="Canva Sans Bold"/>
                <a:sym typeface="Canva Sans Bold"/>
              </a:rPr>
              <a:t>ALBUMS - TABLE</a:t>
            </a:r>
          </a:p>
          <a:p>
            <a:pPr algn="l">
              <a:lnSpc>
                <a:spcPts val="6999"/>
              </a:lnSpc>
              <a:spcBef>
                <a:spcPct val="0"/>
              </a:spcBef>
            </a:pPr>
          </a:p>
        </p:txBody>
      </p:sp>
      <p:sp>
        <p:nvSpPr>
          <p:cNvPr name="Freeform 11" id="11"/>
          <p:cNvSpPr/>
          <p:nvPr/>
        </p:nvSpPr>
        <p:spPr>
          <a:xfrm flipH="false" flipV="false" rot="0">
            <a:off x="2928142" y="1771650"/>
            <a:ext cx="10260112" cy="8208090"/>
          </a:xfrm>
          <a:custGeom>
            <a:avLst/>
            <a:gdLst/>
            <a:ahLst/>
            <a:cxnLst/>
            <a:rect r="r" b="b" t="t" l="l"/>
            <a:pathLst>
              <a:path h="8208090" w="10260112">
                <a:moveTo>
                  <a:pt x="0" y="0"/>
                </a:moveTo>
                <a:lnTo>
                  <a:pt x="10260112" y="0"/>
                </a:lnTo>
                <a:lnTo>
                  <a:pt x="10260112" y="8208090"/>
                </a:lnTo>
                <a:lnTo>
                  <a:pt x="0" y="8208090"/>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4907018" y="741649"/>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57661" y="246345"/>
            <a:ext cx="5064310" cy="101917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CONTENTS OF TABLE</a:t>
            </a:r>
          </a:p>
          <a:p>
            <a:pPr algn="l">
              <a:lnSpc>
                <a:spcPts val="4199"/>
              </a:lnSpc>
              <a:spcBef>
                <a:spcPct val="0"/>
              </a:spcBef>
            </a:pPr>
          </a:p>
        </p:txBody>
      </p:sp>
      <p:sp>
        <p:nvSpPr>
          <p:cNvPr name="TextBox 10" id="10"/>
          <p:cNvSpPr txBox="true"/>
          <p:nvPr/>
        </p:nvSpPr>
        <p:spPr>
          <a:xfrm rot="0">
            <a:off x="5581810" y="646399"/>
            <a:ext cx="6264347" cy="1739902"/>
          </a:xfrm>
          <a:prstGeom prst="rect">
            <a:avLst/>
          </a:prstGeom>
        </p:spPr>
        <p:txBody>
          <a:bodyPr anchor="t" rtlCol="false" tIns="0" lIns="0" bIns="0" rIns="0">
            <a:spAutoFit/>
          </a:bodyPr>
          <a:lstStyle/>
          <a:p>
            <a:pPr algn="l">
              <a:lnSpc>
                <a:spcPts val="6999"/>
              </a:lnSpc>
            </a:pPr>
            <a:r>
              <a:rPr lang="en-US" sz="4999">
                <a:solidFill>
                  <a:srgbClr val="FFB823"/>
                </a:solidFill>
                <a:latin typeface="Canva Sans"/>
                <a:ea typeface="Canva Sans"/>
                <a:cs typeface="Canva Sans"/>
                <a:sym typeface="Canva Sans"/>
              </a:rPr>
              <a:t> </a:t>
            </a:r>
            <a:r>
              <a:rPr lang="en-US" sz="4999" b="true">
                <a:solidFill>
                  <a:srgbClr val="FFB823"/>
                </a:solidFill>
                <a:latin typeface="Canva Sans Bold"/>
                <a:ea typeface="Canva Sans Bold"/>
                <a:cs typeface="Canva Sans Bold"/>
                <a:sym typeface="Canva Sans Bold"/>
              </a:rPr>
              <a:t>LISTENERS - TABLE</a:t>
            </a:r>
          </a:p>
          <a:p>
            <a:pPr algn="l">
              <a:lnSpc>
                <a:spcPts val="6999"/>
              </a:lnSpc>
              <a:spcBef>
                <a:spcPct val="0"/>
              </a:spcBef>
            </a:pPr>
          </a:p>
        </p:txBody>
      </p:sp>
      <p:sp>
        <p:nvSpPr>
          <p:cNvPr name="Freeform 11" id="11"/>
          <p:cNvSpPr/>
          <p:nvPr/>
        </p:nvSpPr>
        <p:spPr>
          <a:xfrm flipH="false" flipV="false" rot="0">
            <a:off x="2928142" y="1771650"/>
            <a:ext cx="10986174" cy="8208090"/>
          </a:xfrm>
          <a:custGeom>
            <a:avLst/>
            <a:gdLst/>
            <a:ahLst/>
            <a:cxnLst/>
            <a:rect r="r" b="b" t="t" l="l"/>
            <a:pathLst>
              <a:path h="8208090" w="10986174">
                <a:moveTo>
                  <a:pt x="0" y="0"/>
                </a:moveTo>
                <a:lnTo>
                  <a:pt x="10986175" y="0"/>
                </a:lnTo>
                <a:lnTo>
                  <a:pt x="10986175" y="8208090"/>
                </a:lnTo>
                <a:lnTo>
                  <a:pt x="0" y="8208090"/>
                </a:lnTo>
                <a:lnTo>
                  <a:pt x="0" y="0"/>
                </a:lnTo>
                <a:close/>
              </a:path>
            </a:pathLst>
          </a:custGeom>
          <a:blipFill>
            <a:blip r:embed="rId7"/>
            <a:stretch>
              <a:fillRect l="-227" t="0" r="-227"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4907018" y="741649"/>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57661" y="246345"/>
            <a:ext cx="5064310" cy="101917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CONTENTS OF TABLE</a:t>
            </a:r>
          </a:p>
          <a:p>
            <a:pPr algn="l">
              <a:lnSpc>
                <a:spcPts val="4199"/>
              </a:lnSpc>
              <a:spcBef>
                <a:spcPct val="0"/>
              </a:spcBef>
            </a:pPr>
          </a:p>
        </p:txBody>
      </p:sp>
      <p:sp>
        <p:nvSpPr>
          <p:cNvPr name="TextBox 10" id="10"/>
          <p:cNvSpPr txBox="true"/>
          <p:nvPr/>
        </p:nvSpPr>
        <p:spPr>
          <a:xfrm rot="0">
            <a:off x="5460468" y="646399"/>
            <a:ext cx="6264347" cy="1739902"/>
          </a:xfrm>
          <a:prstGeom prst="rect">
            <a:avLst/>
          </a:prstGeom>
        </p:spPr>
        <p:txBody>
          <a:bodyPr anchor="t" rtlCol="false" tIns="0" lIns="0" bIns="0" rIns="0">
            <a:spAutoFit/>
          </a:bodyPr>
          <a:lstStyle/>
          <a:p>
            <a:pPr algn="l">
              <a:lnSpc>
                <a:spcPts val="6999"/>
              </a:lnSpc>
            </a:pPr>
            <a:r>
              <a:rPr lang="en-US" sz="4999">
                <a:solidFill>
                  <a:srgbClr val="FFB823"/>
                </a:solidFill>
                <a:latin typeface="Canva Sans"/>
                <a:ea typeface="Canva Sans"/>
                <a:cs typeface="Canva Sans"/>
                <a:sym typeface="Canva Sans"/>
              </a:rPr>
              <a:t> </a:t>
            </a:r>
            <a:r>
              <a:rPr lang="en-US" sz="4999" b="true">
                <a:solidFill>
                  <a:srgbClr val="FFB823"/>
                </a:solidFill>
                <a:latin typeface="Canva Sans Bold"/>
                <a:ea typeface="Canva Sans Bold"/>
                <a:cs typeface="Canva Sans Bold"/>
                <a:sym typeface="Canva Sans Bold"/>
              </a:rPr>
              <a:t> STREAMS - TABLE</a:t>
            </a:r>
          </a:p>
          <a:p>
            <a:pPr algn="l">
              <a:lnSpc>
                <a:spcPts val="6999"/>
              </a:lnSpc>
              <a:spcBef>
                <a:spcPct val="0"/>
              </a:spcBef>
            </a:pPr>
          </a:p>
        </p:txBody>
      </p:sp>
      <p:sp>
        <p:nvSpPr>
          <p:cNvPr name="Freeform 11" id="11"/>
          <p:cNvSpPr/>
          <p:nvPr/>
        </p:nvSpPr>
        <p:spPr>
          <a:xfrm flipH="false" flipV="false" rot="0">
            <a:off x="2928142" y="1771650"/>
            <a:ext cx="10986174" cy="8019907"/>
          </a:xfrm>
          <a:custGeom>
            <a:avLst/>
            <a:gdLst/>
            <a:ahLst/>
            <a:cxnLst/>
            <a:rect r="r" b="b" t="t" l="l"/>
            <a:pathLst>
              <a:path h="8019907" w="10986174">
                <a:moveTo>
                  <a:pt x="0" y="0"/>
                </a:moveTo>
                <a:lnTo>
                  <a:pt x="10986175" y="0"/>
                </a:lnTo>
                <a:lnTo>
                  <a:pt x="10986175" y="8019907"/>
                </a:lnTo>
                <a:lnTo>
                  <a:pt x="0" y="8019907"/>
                </a:lnTo>
                <a:lnTo>
                  <a:pt x="0" y="0"/>
                </a:lnTo>
                <a:close/>
              </a:path>
            </a:pathLst>
          </a:custGeom>
          <a:blipFill>
            <a:blip r:embed="rId7"/>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91184" y="2214160"/>
            <a:ext cx="8552816" cy="5858679"/>
          </a:xfrm>
          <a:custGeom>
            <a:avLst/>
            <a:gdLst/>
            <a:ahLst/>
            <a:cxnLst/>
            <a:rect r="r" b="b" t="t" l="l"/>
            <a:pathLst>
              <a:path h="5858679" w="8552816">
                <a:moveTo>
                  <a:pt x="0" y="0"/>
                </a:moveTo>
                <a:lnTo>
                  <a:pt x="8552816" y="0"/>
                </a:lnTo>
                <a:lnTo>
                  <a:pt x="8552816" y="5858680"/>
                </a:lnTo>
                <a:lnTo>
                  <a:pt x="0" y="5858680"/>
                </a:lnTo>
                <a:lnTo>
                  <a:pt x="0" y="0"/>
                </a:lnTo>
                <a:close/>
              </a:path>
            </a:pathLst>
          </a:custGeom>
          <a:blipFill>
            <a:blip r:embed="rId5"/>
            <a:stretch>
              <a:fillRect l="0" t="0" r="0" b="0"/>
            </a:stretch>
          </a:blipFill>
        </p:spPr>
      </p:sp>
      <p:sp>
        <p:nvSpPr>
          <p:cNvPr name="TextBox 9" id="9"/>
          <p:cNvSpPr txBox="true"/>
          <p:nvPr/>
        </p:nvSpPr>
        <p:spPr>
          <a:xfrm rot="0">
            <a:off x="9289719" y="1695450"/>
            <a:ext cx="8998281" cy="2257426"/>
          </a:xfrm>
          <a:prstGeom prst="rect">
            <a:avLst/>
          </a:prstGeom>
        </p:spPr>
        <p:txBody>
          <a:bodyPr anchor="t" rtlCol="false" tIns="0" lIns="0" bIns="0" rIns="0">
            <a:spAutoFit/>
          </a:bodyPr>
          <a:lstStyle/>
          <a:p>
            <a:pPr algn="l">
              <a:lnSpc>
                <a:spcPts val="5599"/>
              </a:lnSpc>
            </a:pPr>
            <a:r>
              <a:rPr lang="en-US" sz="3999" b="true">
                <a:solidFill>
                  <a:srgbClr val="FFB823"/>
                </a:solidFill>
                <a:latin typeface="Canva Sans Bold"/>
                <a:ea typeface="Canva Sans Bold"/>
                <a:cs typeface="Canva Sans Bold"/>
                <a:sym typeface="Canva Sans Bold"/>
              </a:rPr>
              <a:t>1. List listeners who streamed songs longer than average duration</a:t>
            </a:r>
          </a:p>
          <a:p>
            <a:pPr algn="l">
              <a:lnSpc>
                <a:spcPts val="6999"/>
              </a:lnSpc>
              <a:spcBef>
                <a:spcPct val="0"/>
              </a:spcBef>
            </a:pPr>
          </a:p>
        </p:txBody>
      </p:sp>
      <p:sp>
        <p:nvSpPr>
          <p:cNvPr name="TextBox 10" id="10"/>
          <p:cNvSpPr txBox="true"/>
          <p:nvPr/>
        </p:nvSpPr>
        <p:spPr>
          <a:xfrm rot="0">
            <a:off x="9289719" y="3905251"/>
            <a:ext cx="8852562" cy="521017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SYNTAX : </a:t>
            </a:r>
          </a:p>
          <a:p>
            <a:pPr algn="l">
              <a:lnSpc>
                <a:spcPts val="4199"/>
              </a:lnSpc>
            </a:pPr>
            <a:r>
              <a:rPr lang="en-US" sz="2999">
                <a:solidFill>
                  <a:srgbClr val="FFF1CA"/>
                </a:solidFill>
                <a:latin typeface="Canva Sans"/>
                <a:ea typeface="Canva Sans"/>
                <a:cs typeface="Canva Sans"/>
                <a:sym typeface="Canva Sans"/>
              </a:rPr>
              <a:t>SELECT Listener_ID, Name, Email</a:t>
            </a:r>
          </a:p>
          <a:p>
            <a:pPr algn="l">
              <a:lnSpc>
                <a:spcPts val="4199"/>
              </a:lnSpc>
            </a:pPr>
            <a:r>
              <a:rPr lang="en-US" sz="2999">
                <a:solidFill>
                  <a:srgbClr val="FFF1CA"/>
                </a:solidFill>
                <a:latin typeface="Canva Sans"/>
                <a:ea typeface="Canva Sans"/>
                <a:cs typeface="Canva Sans"/>
                <a:sym typeface="Canva Sans"/>
              </a:rPr>
              <a:t>FROM Listeners</a:t>
            </a:r>
          </a:p>
          <a:p>
            <a:pPr algn="l">
              <a:lnSpc>
                <a:spcPts val="4199"/>
              </a:lnSpc>
            </a:pPr>
            <a:r>
              <a:rPr lang="en-US" sz="2999">
                <a:solidFill>
                  <a:srgbClr val="FFF1CA"/>
                </a:solidFill>
                <a:latin typeface="Canva Sans"/>
                <a:ea typeface="Canva Sans"/>
                <a:cs typeface="Canva Sans"/>
                <a:sym typeface="Canva Sans"/>
              </a:rPr>
              <a:t>WHERE Listener_ID IN (</a:t>
            </a:r>
          </a:p>
          <a:p>
            <a:pPr algn="l">
              <a:lnSpc>
                <a:spcPts val="4199"/>
              </a:lnSpc>
            </a:pPr>
            <a:r>
              <a:rPr lang="en-US" sz="2999">
                <a:solidFill>
                  <a:srgbClr val="FFF1CA"/>
                </a:solidFill>
                <a:latin typeface="Canva Sans"/>
                <a:ea typeface="Canva Sans"/>
                <a:cs typeface="Canva Sans"/>
                <a:sym typeface="Canva Sans"/>
              </a:rPr>
              <a:t>SELECT Listener_ID</a:t>
            </a:r>
          </a:p>
          <a:p>
            <a:pPr algn="l">
              <a:lnSpc>
                <a:spcPts val="4199"/>
              </a:lnSpc>
            </a:pPr>
            <a:r>
              <a:rPr lang="en-US" sz="2999">
                <a:solidFill>
                  <a:srgbClr val="FFF1CA"/>
                </a:solidFill>
                <a:latin typeface="Canva Sans"/>
                <a:ea typeface="Canva Sans"/>
                <a:cs typeface="Canva Sans"/>
                <a:sym typeface="Canva Sans"/>
              </a:rPr>
              <a:t>FROM Streams</a:t>
            </a:r>
          </a:p>
          <a:p>
            <a:pPr algn="l">
              <a:lnSpc>
                <a:spcPts val="4199"/>
              </a:lnSpc>
            </a:pPr>
            <a:r>
              <a:rPr lang="en-US" sz="2999">
                <a:solidFill>
                  <a:srgbClr val="FFF1CA"/>
                </a:solidFill>
                <a:latin typeface="Canva Sans"/>
                <a:ea typeface="Canva Sans"/>
                <a:cs typeface="Canva Sans"/>
                <a:sym typeface="Canva Sans"/>
              </a:rPr>
              <a:t>WHERE Duration &gt; (SELECT AVG(Duration) FROM Streams)</a:t>
            </a:r>
          </a:p>
          <a:p>
            <a:pPr algn="l">
              <a:lnSpc>
                <a:spcPts val="4199"/>
              </a:lnSpc>
            </a:pPr>
            <a:r>
              <a:rPr lang="en-US" sz="2999">
                <a:solidFill>
                  <a:srgbClr val="FFF1CA"/>
                </a:solidFill>
                <a:latin typeface="Canva Sans"/>
                <a:ea typeface="Canva Sans"/>
                <a:cs typeface="Canva Sans"/>
                <a:sym typeface="Canva Sans"/>
              </a:rPr>
              <a:t>);</a:t>
            </a:r>
          </a:p>
          <a:p>
            <a:pPr algn="l">
              <a:lnSpc>
                <a:spcPts val="4199"/>
              </a:lnSpc>
              <a:spcBef>
                <a:spcPct val="0"/>
              </a:spcBef>
            </a:pPr>
          </a:p>
        </p:txBody>
      </p:sp>
      <p:sp>
        <p:nvSpPr>
          <p:cNvPr name="TextBox 11" id="11"/>
          <p:cNvSpPr txBox="true"/>
          <p:nvPr/>
        </p:nvSpPr>
        <p:spPr>
          <a:xfrm rot="0">
            <a:off x="1452669" y="1184270"/>
            <a:ext cx="5064310" cy="587380"/>
          </a:xfrm>
          <a:prstGeom prst="rect">
            <a:avLst/>
          </a:prstGeom>
        </p:spPr>
        <p:txBody>
          <a:bodyPr anchor="t" rtlCol="false" tIns="0" lIns="0" bIns="0" rIns="0">
            <a:spAutoFit/>
          </a:bodyPr>
          <a:lstStyle/>
          <a:p>
            <a:pPr algn="l">
              <a:lnSpc>
                <a:spcPts val="4899"/>
              </a:lnSpc>
              <a:spcBef>
                <a:spcPct val="0"/>
              </a:spcBef>
            </a:pPr>
            <a:r>
              <a:rPr lang="en-US" sz="3499">
                <a:solidFill>
                  <a:srgbClr val="FFF1CA"/>
                </a:solidFill>
                <a:latin typeface="Canva Sans"/>
                <a:ea typeface="Canva Sans"/>
                <a:cs typeface="Canva Sans"/>
                <a:sym typeface="Canva Sans"/>
              </a:rPr>
              <a:t>SUBQUERIES</a:t>
            </a:r>
          </a:p>
        </p:txBody>
      </p:sp>
      <p:sp>
        <p:nvSpPr>
          <p:cNvPr name="Freeform 12" id="12"/>
          <p:cNvSpPr/>
          <p:nvPr/>
        </p:nvSpPr>
        <p:spPr>
          <a:xfrm flipH="false" flipV="false" rot="0">
            <a:off x="591184" y="1028700"/>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52669" y="1184270"/>
            <a:ext cx="5064310" cy="587380"/>
          </a:xfrm>
          <a:prstGeom prst="rect">
            <a:avLst/>
          </a:prstGeom>
        </p:spPr>
        <p:txBody>
          <a:bodyPr anchor="t" rtlCol="false" tIns="0" lIns="0" bIns="0" rIns="0">
            <a:spAutoFit/>
          </a:bodyPr>
          <a:lstStyle/>
          <a:p>
            <a:pPr algn="l">
              <a:lnSpc>
                <a:spcPts val="4899"/>
              </a:lnSpc>
              <a:spcBef>
                <a:spcPct val="0"/>
              </a:spcBef>
            </a:pPr>
            <a:r>
              <a:rPr lang="en-US" sz="3499">
                <a:solidFill>
                  <a:srgbClr val="FFF1CA"/>
                </a:solidFill>
                <a:latin typeface="Canva Sans"/>
                <a:ea typeface="Canva Sans"/>
                <a:cs typeface="Canva Sans"/>
                <a:sym typeface="Canva Sans"/>
              </a:rPr>
              <a:t>SUBQUERIES</a:t>
            </a:r>
          </a:p>
        </p:txBody>
      </p:sp>
      <p:sp>
        <p:nvSpPr>
          <p:cNvPr name="Freeform 9" id="9"/>
          <p:cNvSpPr/>
          <p:nvPr/>
        </p:nvSpPr>
        <p:spPr>
          <a:xfrm flipH="false" flipV="false" rot="0">
            <a:off x="591184" y="1028700"/>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41281" y="2218576"/>
            <a:ext cx="8602719" cy="5849849"/>
          </a:xfrm>
          <a:custGeom>
            <a:avLst/>
            <a:gdLst/>
            <a:ahLst/>
            <a:cxnLst/>
            <a:rect r="r" b="b" t="t" l="l"/>
            <a:pathLst>
              <a:path h="5849849" w="8602719">
                <a:moveTo>
                  <a:pt x="0" y="0"/>
                </a:moveTo>
                <a:lnTo>
                  <a:pt x="8602719" y="0"/>
                </a:lnTo>
                <a:lnTo>
                  <a:pt x="8602719" y="5849848"/>
                </a:lnTo>
                <a:lnTo>
                  <a:pt x="0" y="5849848"/>
                </a:lnTo>
                <a:lnTo>
                  <a:pt x="0" y="0"/>
                </a:lnTo>
                <a:close/>
              </a:path>
            </a:pathLst>
          </a:custGeom>
          <a:blipFill>
            <a:blip r:embed="rId7"/>
            <a:stretch>
              <a:fillRect l="0" t="0" r="0" b="0"/>
            </a:stretch>
          </a:blipFill>
        </p:spPr>
      </p:sp>
      <p:sp>
        <p:nvSpPr>
          <p:cNvPr name="TextBox 11" id="11"/>
          <p:cNvSpPr txBox="true"/>
          <p:nvPr/>
        </p:nvSpPr>
        <p:spPr>
          <a:xfrm rot="0">
            <a:off x="9289719" y="1695450"/>
            <a:ext cx="8998281" cy="2257426"/>
          </a:xfrm>
          <a:prstGeom prst="rect">
            <a:avLst/>
          </a:prstGeom>
        </p:spPr>
        <p:txBody>
          <a:bodyPr anchor="t" rtlCol="false" tIns="0" lIns="0" bIns="0" rIns="0">
            <a:spAutoFit/>
          </a:bodyPr>
          <a:lstStyle/>
          <a:p>
            <a:pPr algn="l">
              <a:lnSpc>
                <a:spcPts val="5599"/>
              </a:lnSpc>
            </a:pPr>
            <a:r>
              <a:rPr lang="en-US" sz="3999" b="true">
                <a:solidFill>
                  <a:srgbClr val="FFB823"/>
                </a:solidFill>
                <a:latin typeface="Canva Sans Bold"/>
                <a:ea typeface="Canva Sans Bold"/>
                <a:cs typeface="Canva Sans Bold"/>
                <a:sym typeface="Canva Sans Bold"/>
              </a:rPr>
              <a:t>2. Artists with songs in the "Pop" genre</a:t>
            </a:r>
          </a:p>
          <a:p>
            <a:pPr algn="l">
              <a:lnSpc>
                <a:spcPts val="6999"/>
              </a:lnSpc>
              <a:spcBef>
                <a:spcPct val="0"/>
              </a:spcBef>
            </a:pPr>
          </a:p>
        </p:txBody>
      </p:sp>
      <p:sp>
        <p:nvSpPr>
          <p:cNvPr name="TextBox 12" id="12"/>
          <p:cNvSpPr txBox="true"/>
          <p:nvPr/>
        </p:nvSpPr>
        <p:spPr>
          <a:xfrm rot="0">
            <a:off x="9289719" y="3905251"/>
            <a:ext cx="8852562" cy="521017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SYNTAX : </a:t>
            </a:r>
          </a:p>
          <a:p>
            <a:pPr algn="l">
              <a:lnSpc>
                <a:spcPts val="4199"/>
              </a:lnSpc>
            </a:pPr>
            <a:r>
              <a:rPr lang="en-US" sz="2999">
                <a:solidFill>
                  <a:srgbClr val="FFF1CA"/>
                </a:solidFill>
                <a:latin typeface="Canva Sans"/>
                <a:ea typeface="Canva Sans"/>
                <a:cs typeface="Canva Sans"/>
                <a:sym typeface="Canva Sans"/>
              </a:rPr>
              <a:t>SELECT Artist_ID, Name, Email</a:t>
            </a:r>
          </a:p>
          <a:p>
            <a:pPr algn="l">
              <a:lnSpc>
                <a:spcPts val="4199"/>
              </a:lnSpc>
            </a:pPr>
            <a:r>
              <a:rPr lang="en-US" sz="2999">
                <a:solidFill>
                  <a:srgbClr val="FFF1CA"/>
                </a:solidFill>
                <a:latin typeface="Canva Sans"/>
                <a:ea typeface="Canva Sans"/>
                <a:cs typeface="Canva Sans"/>
                <a:sym typeface="Canva Sans"/>
              </a:rPr>
              <a:t>FROM Artists</a:t>
            </a:r>
          </a:p>
          <a:p>
            <a:pPr algn="l">
              <a:lnSpc>
                <a:spcPts val="4199"/>
              </a:lnSpc>
            </a:pPr>
            <a:r>
              <a:rPr lang="en-US" sz="2999">
                <a:solidFill>
                  <a:srgbClr val="FFF1CA"/>
                </a:solidFill>
                <a:latin typeface="Canva Sans"/>
                <a:ea typeface="Canva Sans"/>
                <a:cs typeface="Canva Sans"/>
                <a:sym typeface="Canva Sans"/>
              </a:rPr>
              <a:t>WHERE Artist_ID IN (</a:t>
            </a:r>
          </a:p>
          <a:p>
            <a:pPr algn="l">
              <a:lnSpc>
                <a:spcPts val="4199"/>
              </a:lnSpc>
            </a:pPr>
            <a:r>
              <a:rPr lang="en-US" sz="2999">
                <a:solidFill>
                  <a:srgbClr val="FFF1CA"/>
                </a:solidFill>
                <a:latin typeface="Canva Sans"/>
                <a:ea typeface="Canva Sans"/>
                <a:cs typeface="Canva Sans"/>
                <a:sym typeface="Canva Sans"/>
              </a:rPr>
              <a:t> SELECT Artist_ID</a:t>
            </a:r>
          </a:p>
          <a:p>
            <a:pPr algn="l">
              <a:lnSpc>
                <a:spcPts val="4199"/>
              </a:lnSpc>
            </a:pPr>
            <a:r>
              <a:rPr lang="en-US" sz="2999">
                <a:solidFill>
                  <a:srgbClr val="FFF1CA"/>
                </a:solidFill>
                <a:latin typeface="Canva Sans"/>
                <a:ea typeface="Canva Sans"/>
                <a:cs typeface="Canva Sans"/>
                <a:sym typeface="Canva Sans"/>
              </a:rPr>
              <a:t> FROM Songs</a:t>
            </a:r>
          </a:p>
          <a:p>
            <a:pPr algn="l">
              <a:lnSpc>
                <a:spcPts val="4199"/>
              </a:lnSpc>
            </a:pPr>
            <a:r>
              <a:rPr lang="en-US" sz="2999">
                <a:solidFill>
                  <a:srgbClr val="FFF1CA"/>
                </a:solidFill>
                <a:latin typeface="Canva Sans"/>
                <a:ea typeface="Canva Sans"/>
                <a:cs typeface="Canva Sans"/>
                <a:sym typeface="Canva Sans"/>
              </a:rPr>
              <a:t> WHERE Genre = 'Pop'</a:t>
            </a:r>
          </a:p>
          <a:p>
            <a:pPr algn="l">
              <a:lnSpc>
                <a:spcPts val="4199"/>
              </a:lnSpc>
            </a:pPr>
            <a:r>
              <a:rPr lang="en-US" sz="2999">
                <a:solidFill>
                  <a:srgbClr val="FFF1CA"/>
                </a:solidFill>
                <a:latin typeface="Canva Sans"/>
                <a:ea typeface="Canva Sans"/>
                <a:cs typeface="Canva Sans"/>
                <a:sym typeface="Canva Sans"/>
              </a:rPr>
              <a:t>);</a:t>
            </a:r>
          </a:p>
          <a:p>
            <a:pPr algn="l">
              <a:lnSpc>
                <a:spcPts val="4199"/>
              </a:lnSpc>
            </a:pPr>
          </a:p>
          <a:p>
            <a:pPr algn="l">
              <a:lnSpc>
                <a:spcPts val="4199"/>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52669" y="1184270"/>
            <a:ext cx="5064310" cy="587380"/>
          </a:xfrm>
          <a:prstGeom prst="rect">
            <a:avLst/>
          </a:prstGeom>
        </p:spPr>
        <p:txBody>
          <a:bodyPr anchor="t" rtlCol="false" tIns="0" lIns="0" bIns="0" rIns="0">
            <a:spAutoFit/>
          </a:bodyPr>
          <a:lstStyle/>
          <a:p>
            <a:pPr algn="l">
              <a:lnSpc>
                <a:spcPts val="4899"/>
              </a:lnSpc>
              <a:spcBef>
                <a:spcPct val="0"/>
              </a:spcBef>
            </a:pPr>
            <a:r>
              <a:rPr lang="en-US" sz="3499">
                <a:solidFill>
                  <a:srgbClr val="FFF1CA"/>
                </a:solidFill>
                <a:latin typeface="Canva Sans"/>
                <a:ea typeface="Canva Sans"/>
                <a:cs typeface="Canva Sans"/>
                <a:sym typeface="Canva Sans"/>
              </a:rPr>
              <a:t>SUBQUERIES</a:t>
            </a:r>
          </a:p>
        </p:txBody>
      </p:sp>
      <p:sp>
        <p:nvSpPr>
          <p:cNvPr name="Freeform 9" id="9"/>
          <p:cNvSpPr/>
          <p:nvPr/>
        </p:nvSpPr>
        <p:spPr>
          <a:xfrm flipH="false" flipV="false" rot="0">
            <a:off x="591184" y="1028700"/>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91184" y="2183575"/>
            <a:ext cx="7870101" cy="6837150"/>
          </a:xfrm>
          <a:custGeom>
            <a:avLst/>
            <a:gdLst/>
            <a:ahLst/>
            <a:cxnLst/>
            <a:rect r="r" b="b" t="t" l="l"/>
            <a:pathLst>
              <a:path h="6837150" w="7870101">
                <a:moveTo>
                  <a:pt x="0" y="0"/>
                </a:moveTo>
                <a:lnTo>
                  <a:pt x="7870101" y="0"/>
                </a:lnTo>
                <a:lnTo>
                  <a:pt x="7870101" y="6837150"/>
                </a:lnTo>
                <a:lnTo>
                  <a:pt x="0" y="6837150"/>
                </a:lnTo>
                <a:lnTo>
                  <a:pt x="0" y="0"/>
                </a:lnTo>
                <a:close/>
              </a:path>
            </a:pathLst>
          </a:custGeom>
          <a:blipFill>
            <a:blip r:embed="rId7"/>
            <a:stretch>
              <a:fillRect l="0" t="0" r="0" b="0"/>
            </a:stretch>
          </a:blipFill>
        </p:spPr>
      </p:sp>
      <p:sp>
        <p:nvSpPr>
          <p:cNvPr name="TextBox 11" id="11"/>
          <p:cNvSpPr txBox="true"/>
          <p:nvPr/>
        </p:nvSpPr>
        <p:spPr>
          <a:xfrm rot="0">
            <a:off x="9289719" y="1695450"/>
            <a:ext cx="8998281" cy="2257426"/>
          </a:xfrm>
          <a:prstGeom prst="rect">
            <a:avLst/>
          </a:prstGeom>
        </p:spPr>
        <p:txBody>
          <a:bodyPr anchor="t" rtlCol="false" tIns="0" lIns="0" bIns="0" rIns="0">
            <a:spAutoFit/>
          </a:bodyPr>
          <a:lstStyle/>
          <a:p>
            <a:pPr algn="l">
              <a:lnSpc>
                <a:spcPts val="5599"/>
              </a:lnSpc>
            </a:pPr>
            <a:r>
              <a:rPr lang="en-US" sz="3999" b="true">
                <a:solidFill>
                  <a:srgbClr val="FFB823"/>
                </a:solidFill>
                <a:latin typeface="Canva Sans Bold"/>
                <a:ea typeface="Canva Sans Bold"/>
                <a:cs typeface="Canva Sans Bold"/>
                <a:sym typeface="Canva Sans Bold"/>
              </a:rPr>
              <a:t>3.Songs streamed longer than average duration</a:t>
            </a:r>
          </a:p>
          <a:p>
            <a:pPr algn="l">
              <a:lnSpc>
                <a:spcPts val="6999"/>
              </a:lnSpc>
              <a:spcBef>
                <a:spcPct val="0"/>
              </a:spcBef>
            </a:pPr>
          </a:p>
        </p:txBody>
      </p:sp>
      <p:sp>
        <p:nvSpPr>
          <p:cNvPr name="TextBox 12" id="12"/>
          <p:cNvSpPr txBox="true"/>
          <p:nvPr/>
        </p:nvSpPr>
        <p:spPr>
          <a:xfrm rot="0">
            <a:off x="9289719" y="3905251"/>
            <a:ext cx="8852562" cy="521017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SYNTAX :</a:t>
            </a:r>
          </a:p>
          <a:p>
            <a:pPr algn="l">
              <a:lnSpc>
                <a:spcPts val="4199"/>
              </a:lnSpc>
            </a:pPr>
            <a:r>
              <a:rPr lang="en-US" sz="2999">
                <a:solidFill>
                  <a:srgbClr val="FFF1CA"/>
                </a:solidFill>
                <a:latin typeface="Canva Sans"/>
                <a:ea typeface="Canva Sans"/>
                <a:cs typeface="Canva Sans"/>
                <a:sym typeface="Canva Sans"/>
              </a:rPr>
              <a:t>SELECT Title, Genre</a:t>
            </a:r>
          </a:p>
          <a:p>
            <a:pPr algn="l">
              <a:lnSpc>
                <a:spcPts val="4199"/>
              </a:lnSpc>
            </a:pPr>
            <a:r>
              <a:rPr lang="en-US" sz="2999">
                <a:solidFill>
                  <a:srgbClr val="FFF1CA"/>
                </a:solidFill>
                <a:latin typeface="Canva Sans"/>
                <a:ea typeface="Canva Sans"/>
                <a:cs typeface="Canva Sans"/>
                <a:sym typeface="Canva Sans"/>
              </a:rPr>
              <a:t>FROM Songs</a:t>
            </a:r>
          </a:p>
          <a:p>
            <a:pPr algn="l">
              <a:lnSpc>
                <a:spcPts val="4199"/>
              </a:lnSpc>
            </a:pPr>
            <a:r>
              <a:rPr lang="en-US" sz="2999">
                <a:solidFill>
                  <a:srgbClr val="FFF1CA"/>
                </a:solidFill>
                <a:latin typeface="Canva Sans"/>
                <a:ea typeface="Canva Sans"/>
                <a:cs typeface="Canva Sans"/>
                <a:sym typeface="Canva Sans"/>
              </a:rPr>
              <a:t>WHERE Song_ID IN (</a:t>
            </a:r>
          </a:p>
          <a:p>
            <a:pPr algn="l">
              <a:lnSpc>
                <a:spcPts val="4199"/>
              </a:lnSpc>
            </a:pPr>
            <a:r>
              <a:rPr lang="en-US" sz="2999">
                <a:solidFill>
                  <a:srgbClr val="FFF1CA"/>
                </a:solidFill>
                <a:latin typeface="Canva Sans"/>
                <a:ea typeface="Canva Sans"/>
                <a:cs typeface="Canva Sans"/>
                <a:sym typeface="Canva Sans"/>
              </a:rPr>
              <a:t> SELECT Song_ID</a:t>
            </a:r>
          </a:p>
          <a:p>
            <a:pPr algn="l">
              <a:lnSpc>
                <a:spcPts val="4199"/>
              </a:lnSpc>
            </a:pPr>
            <a:r>
              <a:rPr lang="en-US" sz="2999">
                <a:solidFill>
                  <a:srgbClr val="FFF1CA"/>
                </a:solidFill>
                <a:latin typeface="Canva Sans"/>
                <a:ea typeface="Canva Sans"/>
                <a:cs typeface="Canva Sans"/>
                <a:sym typeface="Canva Sans"/>
              </a:rPr>
              <a:t> FROM Streams</a:t>
            </a:r>
          </a:p>
          <a:p>
            <a:pPr algn="l">
              <a:lnSpc>
                <a:spcPts val="4199"/>
              </a:lnSpc>
            </a:pPr>
            <a:r>
              <a:rPr lang="en-US" sz="2999">
                <a:solidFill>
                  <a:srgbClr val="FFF1CA"/>
                </a:solidFill>
                <a:latin typeface="Canva Sans"/>
                <a:ea typeface="Canva Sans"/>
                <a:cs typeface="Canva Sans"/>
                <a:sym typeface="Canva Sans"/>
              </a:rPr>
              <a:t> WHERE Duration &gt; (SELECT AVG(Duration) FROM Streams)</a:t>
            </a:r>
          </a:p>
          <a:p>
            <a:pPr algn="l">
              <a:lnSpc>
                <a:spcPts val="4199"/>
              </a:lnSpc>
            </a:pPr>
            <a:r>
              <a:rPr lang="en-US" sz="2999">
                <a:solidFill>
                  <a:srgbClr val="FFF1CA"/>
                </a:solidFill>
                <a:latin typeface="Canva Sans"/>
                <a:ea typeface="Canva Sans"/>
                <a:cs typeface="Canva Sans"/>
                <a:sym typeface="Canva Sans"/>
              </a:rPr>
              <a:t>);</a:t>
            </a:r>
          </a:p>
          <a:p>
            <a:pPr algn="l">
              <a:lnSpc>
                <a:spcPts val="419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52669" y="1184270"/>
            <a:ext cx="5064310" cy="587380"/>
          </a:xfrm>
          <a:prstGeom prst="rect">
            <a:avLst/>
          </a:prstGeom>
        </p:spPr>
        <p:txBody>
          <a:bodyPr anchor="t" rtlCol="false" tIns="0" lIns="0" bIns="0" rIns="0">
            <a:spAutoFit/>
          </a:bodyPr>
          <a:lstStyle/>
          <a:p>
            <a:pPr algn="l">
              <a:lnSpc>
                <a:spcPts val="4899"/>
              </a:lnSpc>
              <a:spcBef>
                <a:spcPct val="0"/>
              </a:spcBef>
            </a:pPr>
            <a:r>
              <a:rPr lang="en-US" sz="3499">
                <a:solidFill>
                  <a:srgbClr val="FFF1CA"/>
                </a:solidFill>
                <a:latin typeface="Canva Sans"/>
                <a:ea typeface="Canva Sans"/>
                <a:cs typeface="Canva Sans"/>
                <a:sym typeface="Canva Sans"/>
              </a:rPr>
              <a:t>JOINS</a:t>
            </a:r>
          </a:p>
        </p:txBody>
      </p:sp>
      <p:sp>
        <p:nvSpPr>
          <p:cNvPr name="Freeform 9" id="9"/>
          <p:cNvSpPr/>
          <p:nvPr/>
        </p:nvSpPr>
        <p:spPr>
          <a:xfrm flipH="false" flipV="false" rot="0">
            <a:off x="591184" y="1028700"/>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91184" y="2197378"/>
            <a:ext cx="7696614" cy="7379129"/>
          </a:xfrm>
          <a:custGeom>
            <a:avLst/>
            <a:gdLst/>
            <a:ahLst/>
            <a:cxnLst/>
            <a:rect r="r" b="b" t="t" l="l"/>
            <a:pathLst>
              <a:path h="7379129" w="7696614">
                <a:moveTo>
                  <a:pt x="0" y="0"/>
                </a:moveTo>
                <a:lnTo>
                  <a:pt x="7696614" y="0"/>
                </a:lnTo>
                <a:lnTo>
                  <a:pt x="7696614" y="7379129"/>
                </a:lnTo>
                <a:lnTo>
                  <a:pt x="0" y="7379129"/>
                </a:lnTo>
                <a:lnTo>
                  <a:pt x="0" y="0"/>
                </a:lnTo>
                <a:close/>
              </a:path>
            </a:pathLst>
          </a:custGeom>
          <a:blipFill>
            <a:blip r:embed="rId7"/>
            <a:stretch>
              <a:fillRect l="0" t="0" r="0" b="0"/>
            </a:stretch>
          </a:blipFill>
        </p:spPr>
      </p:sp>
      <p:sp>
        <p:nvSpPr>
          <p:cNvPr name="TextBox 11" id="11"/>
          <p:cNvSpPr txBox="true"/>
          <p:nvPr/>
        </p:nvSpPr>
        <p:spPr>
          <a:xfrm rot="0">
            <a:off x="9289719" y="1695450"/>
            <a:ext cx="8998281" cy="2257426"/>
          </a:xfrm>
          <a:prstGeom prst="rect">
            <a:avLst/>
          </a:prstGeom>
        </p:spPr>
        <p:txBody>
          <a:bodyPr anchor="t" rtlCol="false" tIns="0" lIns="0" bIns="0" rIns="0">
            <a:spAutoFit/>
          </a:bodyPr>
          <a:lstStyle/>
          <a:p>
            <a:pPr algn="l">
              <a:lnSpc>
                <a:spcPts val="5599"/>
              </a:lnSpc>
            </a:pPr>
            <a:r>
              <a:rPr lang="en-US" sz="3999" b="true">
                <a:solidFill>
                  <a:srgbClr val="FFB823"/>
                </a:solidFill>
                <a:latin typeface="Canva Sans Bold"/>
                <a:ea typeface="Canva Sans Bold"/>
                <a:cs typeface="Canva Sans Bold"/>
                <a:sym typeface="Canva Sans Bold"/>
              </a:rPr>
              <a:t>1.Show songs with their artist names</a:t>
            </a:r>
          </a:p>
          <a:p>
            <a:pPr algn="l">
              <a:lnSpc>
                <a:spcPts val="6999"/>
              </a:lnSpc>
              <a:spcBef>
                <a:spcPct val="0"/>
              </a:spcBef>
            </a:pPr>
          </a:p>
        </p:txBody>
      </p:sp>
      <p:sp>
        <p:nvSpPr>
          <p:cNvPr name="TextBox 12" id="12"/>
          <p:cNvSpPr txBox="true"/>
          <p:nvPr/>
        </p:nvSpPr>
        <p:spPr>
          <a:xfrm rot="0">
            <a:off x="9289719" y="3905251"/>
            <a:ext cx="8852562" cy="2590804"/>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SYNTAX : </a:t>
            </a:r>
          </a:p>
          <a:p>
            <a:pPr algn="l">
              <a:lnSpc>
                <a:spcPts val="4199"/>
              </a:lnSpc>
            </a:pPr>
            <a:r>
              <a:rPr lang="en-US" sz="2999">
                <a:solidFill>
                  <a:srgbClr val="FFF1CA"/>
                </a:solidFill>
                <a:latin typeface="Canva Sans"/>
                <a:ea typeface="Canva Sans"/>
                <a:cs typeface="Canva Sans"/>
                <a:sym typeface="Canva Sans"/>
              </a:rPr>
              <a:t>SELECT s.Title, s.Release_Date, a.Name AS Artist FROM Songs s INNER JOIN Artists a</a:t>
            </a:r>
          </a:p>
          <a:p>
            <a:pPr algn="l">
              <a:lnSpc>
                <a:spcPts val="4199"/>
              </a:lnSpc>
            </a:pPr>
            <a:r>
              <a:rPr lang="en-US" sz="2999">
                <a:solidFill>
                  <a:srgbClr val="FFF1CA"/>
                </a:solidFill>
                <a:latin typeface="Canva Sans"/>
                <a:ea typeface="Canva Sans"/>
                <a:cs typeface="Canva Sans"/>
                <a:sym typeface="Canva Sans"/>
              </a:rPr>
              <a:t>ON s.Artist_ID = a.Artist_ID;</a:t>
            </a:r>
          </a:p>
          <a:p>
            <a:pPr algn="l">
              <a:lnSpc>
                <a:spcPts val="4199"/>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52669" y="1184270"/>
            <a:ext cx="5064310" cy="587380"/>
          </a:xfrm>
          <a:prstGeom prst="rect">
            <a:avLst/>
          </a:prstGeom>
        </p:spPr>
        <p:txBody>
          <a:bodyPr anchor="t" rtlCol="false" tIns="0" lIns="0" bIns="0" rIns="0">
            <a:spAutoFit/>
          </a:bodyPr>
          <a:lstStyle/>
          <a:p>
            <a:pPr algn="l">
              <a:lnSpc>
                <a:spcPts val="4899"/>
              </a:lnSpc>
              <a:spcBef>
                <a:spcPct val="0"/>
              </a:spcBef>
            </a:pPr>
            <a:r>
              <a:rPr lang="en-US" sz="3499">
                <a:solidFill>
                  <a:srgbClr val="FFF1CA"/>
                </a:solidFill>
                <a:latin typeface="Canva Sans"/>
                <a:ea typeface="Canva Sans"/>
                <a:cs typeface="Canva Sans"/>
                <a:sym typeface="Canva Sans"/>
              </a:rPr>
              <a:t>JOINS</a:t>
            </a:r>
          </a:p>
        </p:txBody>
      </p:sp>
      <p:sp>
        <p:nvSpPr>
          <p:cNvPr name="Freeform 9" id="9"/>
          <p:cNvSpPr/>
          <p:nvPr/>
        </p:nvSpPr>
        <p:spPr>
          <a:xfrm flipH="false" flipV="false" rot="0">
            <a:off x="591184" y="1028700"/>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91184" y="2256087"/>
            <a:ext cx="8552816" cy="6243556"/>
          </a:xfrm>
          <a:custGeom>
            <a:avLst/>
            <a:gdLst/>
            <a:ahLst/>
            <a:cxnLst/>
            <a:rect r="r" b="b" t="t" l="l"/>
            <a:pathLst>
              <a:path h="6243556" w="8552816">
                <a:moveTo>
                  <a:pt x="0" y="0"/>
                </a:moveTo>
                <a:lnTo>
                  <a:pt x="8552816" y="0"/>
                </a:lnTo>
                <a:lnTo>
                  <a:pt x="8552816" y="6243555"/>
                </a:lnTo>
                <a:lnTo>
                  <a:pt x="0" y="6243555"/>
                </a:lnTo>
                <a:lnTo>
                  <a:pt x="0" y="0"/>
                </a:lnTo>
                <a:close/>
              </a:path>
            </a:pathLst>
          </a:custGeom>
          <a:blipFill>
            <a:blip r:embed="rId7"/>
            <a:stretch>
              <a:fillRect l="0" t="0" r="0" b="0"/>
            </a:stretch>
          </a:blipFill>
        </p:spPr>
      </p:sp>
      <p:sp>
        <p:nvSpPr>
          <p:cNvPr name="TextBox 11" id="11"/>
          <p:cNvSpPr txBox="true"/>
          <p:nvPr/>
        </p:nvSpPr>
        <p:spPr>
          <a:xfrm rot="0">
            <a:off x="9289719" y="1695450"/>
            <a:ext cx="8998281" cy="2257426"/>
          </a:xfrm>
          <a:prstGeom prst="rect">
            <a:avLst/>
          </a:prstGeom>
        </p:spPr>
        <p:txBody>
          <a:bodyPr anchor="t" rtlCol="false" tIns="0" lIns="0" bIns="0" rIns="0">
            <a:spAutoFit/>
          </a:bodyPr>
          <a:lstStyle/>
          <a:p>
            <a:pPr algn="l">
              <a:lnSpc>
                <a:spcPts val="5599"/>
              </a:lnSpc>
            </a:pPr>
            <a:r>
              <a:rPr lang="en-US" sz="3999" b="true">
                <a:solidFill>
                  <a:srgbClr val="FFB823"/>
                </a:solidFill>
                <a:latin typeface="Canva Sans Bold"/>
                <a:ea typeface="Canva Sans Bold"/>
                <a:cs typeface="Canva Sans Bold"/>
                <a:sym typeface="Canva Sans Bold"/>
              </a:rPr>
              <a:t>2.Show streams with listener names and song titles.</a:t>
            </a:r>
          </a:p>
          <a:p>
            <a:pPr algn="l">
              <a:lnSpc>
                <a:spcPts val="6999"/>
              </a:lnSpc>
              <a:spcBef>
                <a:spcPct val="0"/>
              </a:spcBef>
            </a:pPr>
          </a:p>
        </p:txBody>
      </p:sp>
      <p:sp>
        <p:nvSpPr>
          <p:cNvPr name="TextBox 12" id="12"/>
          <p:cNvSpPr txBox="true"/>
          <p:nvPr/>
        </p:nvSpPr>
        <p:spPr>
          <a:xfrm rot="0">
            <a:off x="9289719" y="3905251"/>
            <a:ext cx="8852562" cy="416242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SYNTAX : </a:t>
            </a:r>
          </a:p>
          <a:p>
            <a:pPr algn="l">
              <a:lnSpc>
                <a:spcPts val="4199"/>
              </a:lnSpc>
            </a:pPr>
            <a:r>
              <a:rPr lang="en-US" sz="2999">
                <a:solidFill>
                  <a:srgbClr val="FFF1CA"/>
                </a:solidFill>
                <a:latin typeface="Canva Sans"/>
                <a:ea typeface="Canva Sans"/>
                <a:cs typeface="Canva Sans"/>
                <a:sym typeface="Canva Sans"/>
              </a:rPr>
              <a:t>SELECT st.Stream_ID, l.Name AS Listener, s.Title AS Song, st.Duration</a:t>
            </a:r>
          </a:p>
          <a:p>
            <a:pPr algn="l">
              <a:lnSpc>
                <a:spcPts val="4199"/>
              </a:lnSpc>
            </a:pPr>
            <a:r>
              <a:rPr lang="en-US" sz="2999">
                <a:solidFill>
                  <a:srgbClr val="FFF1CA"/>
                </a:solidFill>
                <a:latin typeface="Canva Sans"/>
                <a:ea typeface="Canva Sans"/>
                <a:cs typeface="Canva Sans"/>
                <a:sym typeface="Canva Sans"/>
              </a:rPr>
              <a:t>FROM Streams st</a:t>
            </a:r>
          </a:p>
          <a:p>
            <a:pPr algn="l">
              <a:lnSpc>
                <a:spcPts val="4199"/>
              </a:lnSpc>
            </a:pPr>
            <a:r>
              <a:rPr lang="en-US" sz="2999">
                <a:solidFill>
                  <a:srgbClr val="FFF1CA"/>
                </a:solidFill>
                <a:latin typeface="Canva Sans"/>
                <a:ea typeface="Canva Sans"/>
                <a:cs typeface="Canva Sans"/>
                <a:sym typeface="Canva Sans"/>
              </a:rPr>
              <a:t>INNER JOIN Listeners l ON st.Listener_ID = l.Listener_ID</a:t>
            </a:r>
          </a:p>
          <a:p>
            <a:pPr algn="l">
              <a:lnSpc>
                <a:spcPts val="4199"/>
              </a:lnSpc>
            </a:pPr>
            <a:r>
              <a:rPr lang="en-US" sz="2999">
                <a:solidFill>
                  <a:srgbClr val="FFF1CA"/>
                </a:solidFill>
                <a:latin typeface="Canva Sans"/>
                <a:ea typeface="Canva Sans"/>
                <a:cs typeface="Canva Sans"/>
                <a:sym typeface="Canva Sans"/>
              </a:rPr>
              <a:t>INNER JOIN Songs s ON st.Song_ID = s.Song_ID;</a:t>
            </a:r>
          </a:p>
          <a:p>
            <a:pPr algn="l">
              <a:lnSpc>
                <a:spcPts val="419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304922" y="5592486"/>
            <a:ext cx="7431406" cy="2702329"/>
          </a:xfrm>
          <a:custGeom>
            <a:avLst/>
            <a:gdLst/>
            <a:ahLst/>
            <a:cxnLst/>
            <a:rect r="r" b="b" t="t" l="l"/>
            <a:pathLst>
              <a:path h="2702329" w="7431406">
                <a:moveTo>
                  <a:pt x="0" y="0"/>
                </a:moveTo>
                <a:lnTo>
                  <a:pt x="7431406" y="0"/>
                </a:lnTo>
                <a:lnTo>
                  <a:pt x="7431406" y="2702330"/>
                </a:lnTo>
                <a:lnTo>
                  <a:pt x="0" y="2702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139256" y="6863431"/>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334619" y="6863431"/>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540069" y="5872833"/>
            <a:ext cx="8115300" cy="1764461"/>
          </a:xfrm>
          <a:prstGeom prst="rect">
            <a:avLst/>
          </a:prstGeom>
        </p:spPr>
        <p:txBody>
          <a:bodyPr anchor="t" rtlCol="false" tIns="0" lIns="0" bIns="0" rIns="0">
            <a:spAutoFit/>
          </a:bodyPr>
          <a:lstStyle/>
          <a:p>
            <a:pPr algn="l">
              <a:lnSpc>
                <a:spcPts val="13216"/>
              </a:lnSpc>
            </a:pPr>
            <a:r>
              <a:rPr lang="en-US" sz="13216">
                <a:solidFill>
                  <a:srgbClr val="FFF1CA"/>
                </a:solidFill>
                <a:latin typeface="Glacial Indifference"/>
                <a:ea typeface="Glacial Indifference"/>
                <a:cs typeface="Glacial Indifference"/>
                <a:sym typeface="Glacial Indifference"/>
              </a:rPr>
              <a:t> Contents</a:t>
            </a:r>
          </a:p>
        </p:txBody>
      </p:sp>
      <p:sp>
        <p:nvSpPr>
          <p:cNvPr name="TextBox 10" id="10"/>
          <p:cNvSpPr txBox="true"/>
          <p:nvPr/>
        </p:nvSpPr>
        <p:spPr>
          <a:xfrm rot="0">
            <a:off x="9959675" y="952500"/>
            <a:ext cx="7299625" cy="679455"/>
          </a:xfrm>
          <a:prstGeom prst="rect">
            <a:avLst/>
          </a:prstGeom>
        </p:spPr>
        <p:txBody>
          <a:bodyPr anchor="t" rtlCol="false" tIns="0" lIns="0" bIns="0" rIns="0">
            <a:spAutoFit/>
          </a:bodyPr>
          <a:lstStyle/>
          <a:p>
            <a:pPr algn="l">
              <a:lnSpc>
                <a:spcPts val="5599"/>
              </a:lnSpc>
              <a:spcBef>
                <a:spcPct val="0"/>
              </a:spcBef>
            </a:pPr>
            <a:r>
              <a:rPr lang="en-US" b="true" sz="3999" i="true">
                <a:solidFill>
                  <a:srgbClr val="FFF1CA"/>
                </a:solidFill>
                <a:latin typeface="Canva Sans Bold Italics"/>
                <a:ea typeface="Canva Sans Bold Italics"/>
                <a:cs typeface="Canva Sans Bold Italics"/>
                <a:sym typeface="Canva Sans Bold Italics"/>
              </a:rPr>
              <a:t>Abstract</a:t>
            </a:r>
          </a:p>
        </p:txBody>
      </p:sp>
      <p:sp>
        <p:nvSpPr>
          <p:cNvPr name="TextBox 11" id="11"/>
          <p:cNvSpPr txBox="true"/>
          <p:nvPr/>
        </p:nvSpPr>
        <p:spPr>
          <a:xfrm rot="0">
            <a:off x="9955585" y="3332863"/>
            <a:ext cx="7299625" cy="679450"/>
          </a:xfrm>
          <a:prstGeom prst="rect">
            <a:avLst/>
          </a:prstGeom>
        </p:spPr>
        <p:txBody>
          <a:bodyPr anchor="t" rtlCol="false" tIns="0" lIns="0" bIns="0" rIns="0">
            <a:spAutoFit/>
          </a:bodyPr>
          <a:lstStyle/>
          <a:p>
            <a:pPr algn="l">
              <a:lnSpc>
                <a:spcPts val="5599"/>
              </a:lnSpc>
              <a:spcBef>
                <a:spcPct val="0"/>
              </a:spcBef>
            </a:pPr>
            <a:r>
              <a:rPr lang="en-US" b="true" sz="3999" i="true">
                <a:solidFill>
                  <a:srgbClr val="FFF1CA"/>
                </a:solidFill>
                <a:latin typeface="Canva Sans Bold Italics"/>
                <a:ea typeface="Canva Sans Bold Italics"/>
                <a:cs typeface="Canva Sans Bold Italics"/>
                <a:sym typeface="Canva Sans Bold Italics"/>
              </a:rPr>
              <a:t>Structure of Table</a:t>
            </a:r>
          </a:p>
        </p:txBody>
      </p:sp>
      <p:grpSp>
        <p:nvGrpSpPr>
          <p:cNvPr name="Group 12" id="12"/>
          <p:cNvGrpSpPr/>
          <p:nvPr/>
        </p:nvGrpSpPr>
        <p:grpSpPr>
          <a:xfrm rot="0">
            <a:off x="1028700" y="1028700"/>
            <a:ext cx="6839852" cy="3774158"/>
            <a:chOff x="0" y="0"/>
            <a:chExt cx="1059672" cy="584716"/>
          </a:xfrm>
        </p:grpSpPr>
        <p:sp>
          <p:nvSpPr>
            <p:cNvPr name="Freeform 13" id="13"/>
            <p:cNvSpPr/>
            <p:nvPr/>
          </p:nvSpPr>
          <p:spPr>
            <a:xfrm flipH="false" flipV="false" rot="0">
              <a:off x="0" y="0"/>
              <a:ext cx="1059672" cy="584716"/>
            </a:xfrm>
            <a:custGeom>
              <a:avLst/>
              <a:gdLst/>
              <a:ahLst/>
              <a:cxnLst/>
              <a:rect r="r" b="b" t="t" l="l"/>
              <a:pathLst>
                <a:path h="584716" w="1059672">
                  <a:moveTo>
                    <a:pt x="0" y="0"/>
                  </a:moveTo>
                  <a:lnTo>
                    <a:pt x="1059672" y="0"/>
                  </a:lnTo>
                  <a:lnTo>
                    <a:pt x="1059672" y="584716"/>
                  </a:lnTo>
                  <a:lnTo>
                    <a:pt x="0" y="584716"/>
                  </a:lnTo>
                  <a:close/>
                </a:path>
              </a:pathLst>
            </a:custGeom>
            <a:blipFill>
              <a:blip r:embed="rId7"/>
              <a:stretch>
                <a:fillRect l="0" t="-10371" r="0" b="-10371"/>
              </a:stretch>
            </a:blipFill>
          </p:spPr>
        </p:sp>
      </p:grpSp>
      <p:sp>
        <p:nvSpPr>
          <p:cNvPr name="TextBox 14" id="14"/>
          <p:cNvSpPr txBox="true"/>
          <p:nvPr/>
        </p:nvSpPr>
        <p:spPr>
          <a:xfrm rot="0">
            <a:off x="9955585" y="2145531"/>
            <a:ext cx="7299625" cy="679450"/>
          </a:xfrm>
          <a:prstGeom prst="rect">
            <a:avLst/>
          </a:prstGeom>
        </p:spPr>
        <p:txBody>
          <a:bodyPr anchor="t" rtlCol="false" tIns="0" lIns="0" bIns="0" rIns="0">
            <a:spAutoFit/>
          </a:bodyPr>
          <a:lstStyle/>
          <a:p>
            <a:pPr algn="l">
              <a:lnSpc>
                <a:spcPts val="5599"/>
              </a:lnSpc>
              <a:spcBef>
                <a:spcPct val="0"/>
              </a:spcBef>
            </a:pPr>
            <a:r>
              <a:rPr lang="en-US" b="true" sz="3999" i="true">
                <a:solidFill>
                  <a:srgbClr val="FFF1CA"/>
                </a:solidFill>
                <a:latin typeface="Canva Sans Bold Italics"/>
                <a:ea typeface="Canva Sans Bold Italics"/>
                <a:cs typeface="Canva Sans Bold Italics"/>
                <a:sym typeface="Canva Sans Bold Italics"/>
              </a:rPr>
              <a:t>ER Diagram</a:t>
            </a:r>
          </a:p>
        </p:txBody>
      </p:sp>
      <p:sp>
        <p:nvSpPr>
          <p:cNvPr name="TextBox 15" id="15"/>
          <p:cNvSpPr txBox="true"/>
          <p:nvPr/>
        </p:nvSpPr>
        <p:spPr>
          <a:xfrm rot="0">
            <a:off x="9955585" y="5786293"/>
            <a:ext cx="7299625" cy="679450"/>
          </a:xfrm>
          <a:prstGeom prst="rect">
            <a:avLst/>
          </a:prstGeom>
        </p:spPr>
        <p:txBody>
          <a:bodyPr anchor="t" rtlCol="false" tIns="0" lIns="0" bIns="0" rIns="0">
            <a:spAutoFit/>
          </a:bodyPr>
          <a:lstStyle/>
          <a:p>
            <a:pPr algn="l">
              <a:lnSpc>
                <a:spcPts val="5599"/>
              </a:lnSpc>
              <a:spcBef>
                <a:spcPct val="0"/>
              </a:spcBef>
            </a:pPr>
            <a:r>
              <a:rPr lang="en-US" b="true" sz="3999" i="true">
                <a:solidFill>
                  <a:srgbClr val="FFF1CA"/>
                </a:solidFill>
                <a:latin typeface="Canva Sans Bold Italics"/>
                <a:ea typeface="Canva Sans Bold Italics"/>
                <a:cs typeface="Canva Sans Bold Italics"/>
                <a:sym typeface="Canva Sans Bold Italics"/>
              </a:rPr>
              <a:t>Subqueries</a:t>
            </a:r>
          </a:p>
        </p:txBody>
      </p:sp>
      <p:sp>
        <p:nvSpPr>
          <p:cNvPr name="TextBox 16" id="16"/>
          <p:cNvSpPr txBox="true"/>
          <p:nvPr/>
        </p:nvSpPr>
        <p:spPr>
          <a:xfrm rot="0">
            <a:off x="9955585" y="4633445"/>
            <a:ext cx="7299625" cy="679450"/>
          </a:xfrm>
          <a:prstGeom prst="rect">
            <a:avLst/>
          </a:prstGeom>
        </p:spPr>
        <p:txBody>
          <a:bodyPr anchor="t" rtlCol="false" tIns="0" lIns="0" bIns="0" rIns="0">
            <a:spAutoFit/>
          </a:bodyPr>
          <a:lstStyle/>
          <a:p>
            <a:pPr algn="l">
              <a:lnSpc>
                <a:spcPts val="5599"/>
              </a:lnSpc>
              <a:spcBef>
                <a:spcPct val="0"/>
              </a:spcBef>
            </a:pPr>
            <a:r>
              <a:rPr lang="en-US" b="true" sz="3999" i="true">
                <a:solidFill>
                  <a:srgbClr val="FFF1CA"/>
                </a:solidFill>
                <a:latin typeface="Canva Sans Bold Italics"/>
                <a:ea typeface="Canva Sans Bold Italics"/>
                <a:cs typeface="Canva Sans Bold Italics"/>
                <a:sym typeface="Canva Sans Bold Italics"/>
              </a:rPr>
              <a:t>Contents of Table</a:t>
            </a:r>
          </a:p>
        </p:txBody>
      </p:sp>
      <p:sp>
        <p:nvSpPr>
          <p:cNvPr name="TextBox 17" id="17"/>
          <p:cNvSpPr txBox="true"/>
          <p:nvPr/>
        </p:nvSpPr>
        <p:spPr>
          <a:xfrm rot="0">
            <a:off x="9955585" y="6980093"/>
            <a:ext cx="7299625" cy="679450"/>
          </a:xfrm>
          <a:prstGeom prst="rect">
            <a:avLst/>
          </a:prstGeom>
        </p:spPr>
        <p:txBody>
          <a:bodyPr anchor="t" rtlCol="false" tIns="0" lIns="0" bIns="0" rIns="0">
            <a:spAutoFit/>
          </a:bodyPr>
          <a:lstStyle/>
          <a:p>
            <a:pPr algn="l">
              <a:lnSpc>
                <a:spcPts val="5599"/>
              </a:lnSpc>
              <a:spcBef>
                <a:spcPct val="0"/>
              </a:spcBef>
            </a:pPr>
            <a:r>
              <a:rPr lang="en-US" b="true" sz="3999" i="true">
                <a:solidFill>
                  <a:srgbClr val="FFF1CA"/>
                </a:solidFill>
                <a:latin typeface="Canva Sans Bold Italics"/>
                <a:ea typeface="Canva Sans Bold Italics"/>
                <a:cs typeface="Canva Sans Bold Italics"/>
                <a:sym typeface="Canva Sans Bold Italics"/>
              </a:rPr>
              <a:t>Joins</a:t>
            </a:r>
          </a:p>
        </p:txBody>
      </p:sp>
      <p:sp>
        <p:nvSpPr>
          <p:cNvPr name="TextBox 18" id="18"/>
          <p:cNvSpPr txBox="true"/>
          <p:nvPr/>
        </p:nvSpPr>
        <p:spPr>
          <a:xfrm rot="0">
            <a:off x="9955585" y="8218616"/>
            <a:ext cx="7299625" cy="679450"/>
          </a:xfrm>
          <a:prstGeom prst="rect">
            <a:avLst/>
          </a:prstGeom>
        </p:spPr>
        <p:txBody>
          <a:bodyPr anchor="t" rtlCol="false" tIns="0" lIns="0" bIns="0" rIns="0">
            <a:spAutoFit/>
          </a:bodyPr>
          <a:lstStyle/>
          <a:p>
            <a:pPr algn="l">
              <a:lnSpc>
                <a:spcPts val="5599"/>
              </a:lnSpc>
              <a:spcBef>
                <a:spcPct val="0"/>
              </a:spcBef>
            </a:pPr>
            <a:r>
              <a:rPr lang="en-US" b="true" sz="3999" i="true">
                <a:solidFill>
                  <a:srgbClr val="FFF1CA"/>
                </a:solidFill>
                <a:latin typeface="Canva Sans Bold Italics"/>
                <a:ea typeface="Canva Sans Bold Italics"/>
                <a:cs typeface="Canva Sans Bold Italics"/>
                <a:sym typeface="Canva Sans Bold Italics"/>
              </a:rPr>
              <a:t>Views</a:t>
            </a:r>
          </a:p>
        </p:txBody>
      </p:sp>
      <p:sp>
        <p:nvSpPr>
          <p:cNvPr name="Freeform 19" id="19"/>
          <p:cNvSpPr/>
          <p:nvPr/>
        </p:nvSpPr>
        <p:spPr>
          <a:xfrm flipH="false" flipV="false" rot="0">
            <a:off x="9142052" y="2173532"/>
            <a:ext cx="699649" cy="699649"/>
          </a:xfrm>
          <a:custGeom>
            <a:avLst/>
            <a:gdLst/>
            <a:ahLst/>
            <a:cxnLst/>
            <a:rect r="r" b="b" t="t" l="l"/>
            <a:pathLst>
              <a:path h="699649" w="699649">
                <a:moveTo>
                  <a:pt x="0" y="0"/>
                </a:moveTo>
                <a:lnTo>
                  <a:pt x="699649" y="0"/>
                </a:lnTo>
                <a:lnTo>
                  <a:pt x="699649" y="699649"/>
                </a:lnTo>
                <a:lnTo>
                  <a:pt x="0" y="699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9144000" y="3360863"/>
            <a:ext cx="699649" cy="699649"/>
          </a:xfrm>
          <a:custGeom>
            <a:avLst/>
            <a:gdLst/>
            <a:ahLst/>
            <a:cxnLst/>
            <a:rect r="r" b="b" t="t" l="l"/>
            <a:pathLst>
              <a:path h="699649" w="699649">
                <a:moveTo>
                  <a:pt x="0" y="0"/>
                </a:moveTo>
                <a:lnTo>
                  <a:pt x="699649" y="0"/>
                </a:lnTo>
                <a:lnTo>
                  <a:pt x="699649" y="699649"/>
                </a:lnTo>
                <a:lnTo>
                  <a:pt x="0" y="699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9144000" y="4661446"/>
            <a:ext cx="699649" cy="699649"/>
          </a:xfrm>
          <a:custGeom>
            <a:avLst/>
            <a:gdLst/>
            <a:ahLst/>
            <a:cxnLst/>
            <a:rect r="r" b="b" t="t" l="l"/>
            <a:pathLst>
              <a:path h="699649" w="699649">
                <a:moveTo>
                  <a:pt x="0" y="0"/>
                </a:moveTo>
                <a:lnTo>
                  <a:pt x="699649" y="0"/>
                </a:lnTo>
                <a:lnTo>
                  <a:pt x="699649" y="699649"/>
                </a:lnTo>
                <a:lnTo>
                  <a:pt x="0" y="699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9144000" y="5814293"/>
            <a:ext cx="699649" cy="699649"/>
          </a:xfrm>
          <a:custGeom>
            <a:avLst/>
            <a:gdLst/>
            <a:ahLst/>
            <a:cxnLst/>
            <a:rect r="r" b="b" t="t" l="l"/>
            <a:pathLst>
              <a:path h="699649" w="699649">
                <a:moveTo>
                  <a:pt x="0" y="0"/>
                </a:moveTo>
                <a:lnTo>
                  <a:pt x="699649" y="0"/>
                </a:lnTo>
                <a:lnTo>
                  <a:pt x="699649" y="699649"/>
                </a:lnTo>
                <a:lnTo>
                  <a:pt x="0" y="699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9144000" y="7008093"/>
            <a:ext cx="699649" cy="699649"/>
          </a:xfrm>
          <a:custGeom>
            <a:avLst/>
            <a:gdLst/>
            <a:ahLst/>
            <a:cxnLst/>
            <a:rect r="r" b="b" t="t" l="l"/>
            <a:pathLst>
              <a:path h="699649" w="699649">
                <a:moveTo>
                  <a:pt x="0" y="0"/>
                </a:moveTo>
                <a:lnTo>
                  <a:pt x="699649" y="0"/>
                </a:lnTo>
                <a:lnTo>
                  <a:pt x="699649" y="699649"/>
                </a:lnTo>
                <a:lnTo>
                  <a:pt x="0" y="699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9144000" y="8246616"/>
            <a:ext cx="699649" cy="699649"/>
          </a:xfrm>
          <a:custGeom>
            <a:avLst/>
            <a:gdLst/>
            <a:ahLst/>
            <a:cxnLst/>
            <a:rect r="r" b="b" t="t" l="l"/>
            <a:pathLst>
              <a:path h="699649" w="699649">
                <a:moveTo>
                  <a:pt x="0" y="0"/>
                </a:moveTo>
                <a:lnTo>
                  <a:pt x="699649" y="0"/>
                </a:lnTo>
                <a:lnTo>
                  <a:pt x="699649" y="699649"/>
                </a:lnTo>
                <a:lnTo>
                  <a:pt x="0" y="699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9144000" y="980503"/>
            <a:ext cx="699649" cy="699649"/>
          </a:xfrm>
          <a:custGeom>
            <a:avLst/>
            <a:gdLst/>
            <a:ahLst/>
            <a:cxnLst/>
            <a:rect r="r" b="b" t="t" l="l"/>
            <a:pathLst>
              <a:path h="699649" w="699649">
                <a:moveTo>
                  <a:pt x="0" y="0"/>
                </a:moveTo>
                <a:lnTo>
                  <a:pt x="699649" y="0"/>
                </a:lnTo>
                <a:lnTo>
                  <a:pt x="699649" y="699649"/>
                </a:lnTo>
                <a:lnTo>
                  <a:pt x="0" y="699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52669" y="1184270"/>
            <a:ext cx="5064310" cy="587380"/>
          </a:xfrm>
          <a:prstGeom prst="rect">
            <a:avLst/>
          </a:prstGeom>
        </p:spPr>
        <p:txBody>
          <a:bodyPr anchor="t" rtlCol="false" tIns="0" lIns="0" bIns="0" rIns="0">
            <a:spAutoFit/>
          </a:bodyPr>
          <a:lstStyle/>
          <a:p>
            <a:pPr algn="l">
              <a:lnSpc>
                <a:spcPts val="4899"/>
              </a:lnSpc>
              <a:spcBef>
                <a:spcPct val="0"/>
              </a:spcBef>
            </a:pPr>
            <a:r>
              <a:rPr lang="en-US" sz="3499">
                <a:solidFill>
                  <a:srgbClr val="FFF1CA"/>
                </a:solidFill>
                <a:latin typeface="Canva Sans"/>
                <a:ea typeface="Canva Sans"/>
                <a:cs typeface="Canva Sans"/>
                <a:sym typeface="Canva Sans"/>
              </a:rPr>
              <a:t>JOINS</a:t>
            </a:r>
          </a:p>
        </p:txBody>
      </p:sp>
      <p:sp>
        <p:nvSpPr>
          <p:cNvPr name="Freeform 9" id="9"/>
          <p:cNvSpPr/>
          <p:nvPr/>
        </p:nvSpPr>
        <p:spPr>
          <a:xfrm flipH="false" flipV="false" rot="0">
            <a:off x="591184" y="1028700"/>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91184" y="2173635"/>
            <a:ext cx="8171948" cy="7579482"/>
          </a:xfrm>
          <a:custGeom>
            <a:avLst/>
            <a:gdLst/>
            <a:ahLst/>
            <a:cxnLst/>
            <a:rect r="r" b="b" t="t" l="l"/>
            <a:pathLst>
              <a:path h="7579482" w="8171948">
                <a:moveTo>
                  <a:pt x="0" y="0"/>
                </a:moveTo>
                <a:lnTo>
                  <a:pt x="8171948" y="0"/>
                </a:lnTo>
                <a:lnTo>
                  <a:pt x="8171948" y="7579482"/>
                </a:lnTo>
                <a:lnTo>
                  <a:pt x="0" y="7579482"/>
                </a:lnTo>
                <a:lnTo>
                  <a:pt x="0" y="0"/>
                </a:lnTo>
                <a:close/>
              </a:path>
            </a:pathLst>
          </a:custGeom>
          <a:blipFill>
            <a:blip r:embed="rId7"/>
            <a:stretch>
              <a:fillRect l="0" t="0" r="0" b="0"/>
            </a:stretch>
          </a:blipFill>
        </p:spPr>
      </p:sp>
      <p:sp>
        <p:nvSpPr>
          <p:cNvPr name="TextBox 11" id="11"/>
          <p:cNvSpPr txBox="true"/>
          <p:nvPr/>
        </p:nvSpPr>
        <p:spPr>
          <a:xfrm rot="0">
            <a:off x="9289719" y="1695450"/>
            <a:ext cx="8998281" cy="2257426"/>
          </a:xfrm>
          <a:prstGeom prst="rect">
            <a:avLst/>
          </a:prstGeom>
        </p:spPr>
        <p:txBody>
          <a:bodyPr anchor="t" rtlCol="false" tIns="0" lIns="0" bIns="0" rIns="0">
            <a:spAutoFit/>
          </a:bodyPr>
          <a:lstStyle/>
          <a:p>
            <a:pPr algn="l">
              <a:lnSpc>
                <a:spcPts val="5599"/>
              </a:lnSpc>
            </a:pPr>
            <a:r>
              <a:rPr lang="en-US" sz="3999" b="true">
                <a:solidFill>
                  <a:srgbClr val="FFB823"/>
                </a:solidFill>
                <a:latin typeface="Canva Sans Bold"/>
                <a:ea typeface="Canva Sans Bold"/>
                <a:cs typeface="Canva Sans Bold"/>
                <a:sym typeface="Canva Sans Bold"/>
              </a:rPr>
              <a:t>3. List all songs and their albums (even if no album)</a:t>
            </a:r>
          </a:p>
          <a:p>
            <a:pPr algn="l">
              <a:lnSpc>
                <a:spcPts val="6999"/>
              </a:lnSpc>
              <a:spcBef>
                <a:spcPct val="0"/>
              </a:spcBef>
            </a:pPr>
          </a:p>
        </p:txBody>
      </p:sp>
      <p:sp>
        <p:nvSpPr>
          <p:cNvPr name="TextBox 12" id="12"/>
          <p:cNvSpPr txBox="true"/>
          <p:nvPr/>
        </p:nvSpPr>
        <p:spPr>
          <a:xfrm rot="0">
            <a:off x="9289719" y="3905251"/>
            <a:ext cx="8852562" cy="311467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SYNTAX :</a:t>
            </a:r>
          </a:p>
          <a:p>
            <a:pPr algn="l">
              <a:lnSpc>
                <a:spcPts val="4199"/>
              </a:lnSpc>
            </a:pPr>
            <a:r>
              <a:rPr lang="en-US" sz="2999">
                <a:solidFill>
                  <a:srgbClr val="FFF1CA"/>
                </a:solidFill>
                <a:latin typeface="Canva Sans"/>
                <a:ea typeface="Canva Sans"/>
                <a:cs typeface="Canva Sans"/>
                <a:sym typeface="Canva Sans"/>
              </a:rPr>
              <a:t>SELECT s.Song_ID, s.Title, a.Album_Name</a:t>
            </a:r>
          </a:p>
          <a:p>
            <a:pPr algn="l">
              <a:lnSpc>
                <a:spcPts val="4199"/>
              </a:lnSpc>
            </a:pPr>
            <a:r>
              <a:rPr lang="en-US" sz="2999">
                <a:solidFill>
                  <a:srgbClr val="FFF1CA"/>
                </a:solidFill>
                <a:latin typeface="Canva Sans"/>
                <a:ea typeface="Canva Sans"/>
                <a:cs typeface="Canva Sans"/>
                <a:sym typeface="Canva Sans"/>
              </a:rPr>
              <a:t>FROM Songs s</a:t>
            </a:r>
          </a:p>
          <a:p>
            <a:pPr algn="l">
              <a:lnSpc>
                <a:spcPts val="4199"/>
              </a:lnSpc>
            </a:pPr>
            <a:r>
              <a:rPr lang="en-US" sz="2999">
                <a:solidFill>
                  <a:srgbClr val="FFF1CA"/>
                </a:solidFill>
                <a:latin typeface="Canva Sans"/>
                <a:ea typeface="Canva Sans"/>
                <a:cs typeface="Canva Sans"/>
                <a:sym typeface="Canva Sans"/>
              </a:rPr>
              <a:t>LEFT JOIN Albums a ON s.Album_ID = a.Album_ID;</a:t>
            </a:r>
          </a:p>
          <a:p>
            <a:pPr algn="l">
              <a:lnSpc>
                <a:spcPts val="4199"/>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52669" y="1184270"/>
            <a:ext cx="5064310" cy="587380"/>
          </a:xfrm>
          <a:prstGeom prst="rect">
            <a:avLst/>
          </a:prstGeom>
        </p:spPr>
        <p:txBody>
          <a:bodyPr anchor="t" rtlCol="false" tIns="0" lIns="0" bIns="0" rIns="0">
            <a:spAutoFit/>
          </a:bodyPr>
          <a:lstStyle/>
          <a:p>
            <a:pPr algn="l">
              <a:lnSpc>
                <a:spcPts val="4899"/>
              </a:lnSpc>
              <a:spcBef>
                <a:spcPct val="0"/>
              </a:spcBef>
            </a:pPr>
            <a:r>
              <a:rPr lang="en-US" sz="3499">
                <a:solidFill>
                  <a:srgbClr val="FFF1CA"/>
                </a:solidFill>
                <a:latin typeface="Canva Sans"/>
                <a:ea typeface="Canva Sans"/>
                <a:cs typeface="Canva Sans"/>
                <a:sym typeface="Canva Sans"/>
              </a:rPr>
              <a:t>VIEWS</a:t>
            </a:r>
          </a:p>
        </p:txBody>
      </p:sp>
      <p:sp>
        <p:nvSpPr>
          <p:cNvPr name="Freeform 9" id="9"/>
          <p:cNvSpPr/>
          <p:nvPr/>
        </p:nvSpPr>
        <p:spPr>
          <a:xfrm flipH="false" flipV="false" rot="0">
            <a:off x="591184" y="1028700"/>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91184" y="2226229"/>
            <a:ext cx="7350754" cy="7323188"/>
          </a:xfrm>
          <a:custGeom>
            <a:avLst/>
            <a:gdLst/>
            <a:ahLst/>
            <a:cxnLst/>
            <a:rect r="r" b="b" t="t" l="l"/>
            <a:pathLst>
              <a:path h="7323188" w="7350754">
                <a:moveTo>
                  <a:pt x="0" y="0"/>
                </a:moveTo>
                <a:lnTo>
                  <a:pt x="7350753" y="0"/>
                </a:lnTo>
                <a:lnTo>
                  <a:pt x="7350753" y="7323188"/>
                </a:lnTo>
                <a:lnTo>
                  <a:pt x="0" y="7323188"/>
                </a:lnTo>
                <a:lnTo>
                  <a:pt x="0" y="0"/>
                </a:lnTo>
                <a:close/>
              </a:path>
            </a:pathLst>
          </a:custGeom>
          <a:blipFill>
            <a:blip r:embed="rId7"/>
            <a:stretch>
              <a:fillRect l="0" t="0" r="0" b="0"/>
            </a:stretch>
          </a:blipFill>
        </p:spPr>
      </p:sp>
      <p:sp>
        <p:nvSpPr>
          <p:cNvPr name="TextBox 11" id="11"/>
          <p:cNvSpPr txBox="true"/>
          <p:nvPr/>
        </p:nvSpPr>
        <p:spPr>
          <a:xfrm rot="0">
            <a:off x="9289719" y="1695450"/>
            <a:ext cx="8998281" cy="1552576"/>
          </a:xfrm>
          <a:prstGeom prst="rect">
            <a:avLst/>
          </a:prstGeom>
        </p:spPr>
        <p:txBody>
          <a:bodyPr anchor="t" rtlCol="false" tIns="0" lIns="0" bIns="0" rIns="0">
            <a:spAutoFit/>
          </a:bodyPr>
          <a:lstStyle/>
          <a:p>
            <a:pPr algn="l">
              <a:lnSpc>
                <a:spcPts val="5599"/>
              </a:lnSpc>
            </a:pPr>
            <a:r>
              <a:rPr lang="en-US" sz="3999" b="true">
                <a:solidFill>
                  <a:srgbClr val="FFB823"/>
                </a:solidFill>
                <a:latin typeface="Canva Sans Bold"/>
                <a:ea typeface="Canva Sans Bold"/>
                <a:cs typeface="Canva Sans Bold"/>
                <a:sym typeface="Canva Sans Bold"/>
              </a:rPr>
              <a:t>1.Number of Songs per Artists</a:t>
            </a:r>
          </a:p>
          <a:p>
            <a:pPr algn="l">
              <a:lnSpc>
                <a:spcPts val="6999"/>
              </a:lnSpc>
              <a:spcBef>
                <a:spcPct val="0"/>
              </a:spcBef>
            </a:pPr>
          </a:p>
        </p:txBody>
      </p:sp>
      <p:sp>
        <p:nvSpPr>
          <p:cNvPr name="TextBox 12" id="12"/>
          <p:cNvSpPr txBox="true"/>
          <p:nvPr/>
        </p:nvSpPr>
        <p:spPr>
          <a:xfrm rot="0">
            <a:off x="9289719" y="3905251"/>
            <a:ext cx="8852562" cy="4162429"/>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SYNTAX :</a:t>
            </a:r>
          </a:p>
          <a:p>
            <a:pPr algn="l">
              <a:lnSpc>
                <a:spcPts val="4199"/>
              </a:lnSpc>
            </a:pPr>
            <a:r>
              <a:rPr lang="en-US" sz="2999">
                <a:solidFill>
                  <a:srgbClr val="FFF1CA"/>
                </a:solidFill>
                <a:latin typeface="Canva Sans"/>
                <a:ea typeface="Canva Sans"/>
                <a:cs typeface="Canva Sans"/>
                <a:sym typeface="Canva Sans"/>
              </a:rPr>
              <a:t>CREATE VIEW Song Stream Stats AS</a:t>
            </a:r>
          </a:p>
          <a:p>
            <a:pPr algn="l">
              <a:lnSpc>
                <a:spcPts val="4199"/>
              </a:lnSpc>
            </a:pPr>
            <a:r>
              <a:rPr lang="en-US" sz="2999">
                <a:solidFill>
                  <a:srgbClr val="FFF1CA"/>
                </a:solidFill>
                <a:latin typeface="Canva Sans"/>
                <a:ea typeface="Canva Sans"/>
                <a:cs typeface="Canva Sans"/>
                <a:sym typeface="Canva Sans"/>
              </a:rPr>
              <a:t>SELECT s.Song_ID, s.Title, COUNT(st.Stream_ID) AS Total_Streams</a:t>
            </a:r>
          </a:p>
          <a:p>
            <a:pPr algn="l">
              <a:lnSpc>
                <a:spcPts val="4199"/>
              </a:lnSpc>
            </a:pPr>
            <a:r>
              <a:rPr lang="en-US" sz="2999">
                <a:solidFill>
                  <a:srgbClr val="FFF1CA"/>
                </a:solidFill>
                <a:latin typeface="Canva Sans"/>
                <a:ea typeface="Canva Sans"/>
                <a:cs typeface="Canva Sans"/>
                <a:sym typeface="Canva Sans"/>
              </a:rPr>
              <a:t>FROM Songs s</a:t>
            </a:r>
          </a:p>
          <a:p>
            <a:pPr algn="l">
              <a:lnSpc>
                <a:spcPts val="4199"/>
              </a:lnSpc>
            </a:pPr>
            <a:r>
              <a:rPr lang="en-US" sz="2999">
                <a:solidFill>
                  <a:srgbClr val="FFF1CA"/>
                </a:solidFill>
                <a:latin typeface="Canva Sans"/>
                <a:ea typeface="Canva Sans"/>
                <a:cs typeface="Canva Sans"/>
                <a:sym typeface="Canva Sans"/>
              </a:rPr>
              <a:t>JOIN Streams st ON s.Song_ID = st.Song_ID</a:t>
            </a:r>
          </a:p>
          <a:p>
            <a:pPr algn="l">
              <a:lnSpc>
                <a:spcPts val="4199"/>
              </a:lnSpc>
            </a:pPr>
            <a:r>
              <a:rPr lang="en-US" sz="2999">
                <a:solidFill>
                  <a:srgbClr val="FFF1CA"/>
                </a:solidFill>
                <a:latin typeface="Canva Sans"/>
                <a:ea typeface="Canva Sans"/>
                <a:cs typeface="Canva Sans"/>
                <a:sym typeface="Canva Sans"/>
              </a:rPr>
              <a:t>GROUP BY s.Song_ID, s.Title;</a:t>
            </a:r>
          </a:p>
          <a:p>
            <a:pPr algn="l">
              <a:lnSpc>
                <a:spcPts val="4199"/>
              </a:lnSpc>
              <a:spcBef>
                <a:spcPct val="0"/>
              </a:spcBef>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13945712" y="-23431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4418526" y="7161595"/>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452669" y="1184270"/>
            <a:ext cx="5064310" cy="587380"/>
          </a:xfrm>
          <a:prstGeom prst="rect">
            <a:avLst/>
          </a:prstGeom>
        </p:spPr>
        <p:txBody>
          <a:bodyPr anchor="t" rtlCol="false" tIns="0" lIns="0" bIns="0" rIns="0">
            <a:spAutoFit/>
          </a:bodyPr>
          <a:lstStyle/>
          <a:p>
            <a:pPr algn="l">
              <a:lnSpc>
                <a:spcPts val="4899"/>
              </a:lnSpc>
              <a:spcBef>
                <a:spcPct val="0"/>
              </a:spcBef>
            </a:pPr>
            <a:r>
              <a:rPr lang="en-US" sz="3499">
                <a:solidFill>
                  <a:srgbClr val="FFF1CA"/>
                </a:solidFill>
                <a:latin typeface="Canva Sans"/>
                <a:ea typeface="Canva Sans"/>
                <a:cs typeface="Canva Sans"/>
                <a:sym typeface="Canva Sans"/>
              </a:rPr>
              <a:t>VIEWS</a:t>
            </a:r>
          </a:p>
        </p:txBody>
      </p:sp>
      <p:sp>
        <p:nvSpPr>
          <p:cNvPr name="Freeform 9" id="9"/>
          <p:cNvSpPr/>
          <p:nvPr/>
        </p:nvSpPr>
        <p:spPr>
          <a:xfrm flipH="false" flipV="false" rot="0">
            <a:off x="591184" y="1028700"/>
            <a:ext cx="2832503" cy="1030001"/>
          </a:xfrm>
          <a:custGeom>
            <a:avLst/>
            <a:gdLst/>
            <a:ahLst/>
            <a:cxnLst/>
            <a:rect r="r" b="b" t="t" l="l"/>
            <a:pathLst>
              <a:path h="1030001" w="2832503">
                <a:moveTo>
                  <a:pt x="0" y="0"/>
                </a:moveTo>
                <a:lnTo>
                  <a:pt x="2832503" y="0"/>
                </a:lnTo>
                <a:lnTo>
                  <a:pt x="2832503" y="1030001"/>
                </a:lnTo>
                <a:lnTo>
                  <a:pt x="0" y="10300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91184" y="2191566"/>
            <a:ext cx="7166658" cy="7445879"/>
          </a:xfrm>
          <a:custGeom>
            <a:avLst/>
            <a:gdLst/>
            <a:ahLst/>
            <a:cxnLst/>
            <a:rect r="r" b="b" t="t" l="l"/>
            <a:pathLst>
              <a:path h="7445879" w="7166658">
                <a:moveTo>
                  <a:pt x="0" y="0"/>
                </a:moveTo>
                <a:lnTo>
                  <a:pt x="7166658" y="0"/>
                </a:lnTo>
                <a:lnTo>
                  <a:pt x="7166658" y="7445879"/>
                </a:lnTo>
                <a:lnTo>
                  <a:pt x="0" y="7445879"/>
                </a:lnTo>
                <a:lnTo>
                  <a:pt x="0" y="0"/>
                </a:lnTo>
                <a:close/>
              </a:path>
            </a:pathLst>
          </a:custGeom>
          <a:blipFill>
            <a:blip r:embed="rId7"/>
            <a:stretch>
              <a:fillRect l="0" t="0" r="0" b="0"/>
            </a:stretch>
          </a:blipFill>
        </p:spPr>
      </p:sp>
      <p:sp>
        <p:nvSpPr>
          <p:cNvPr name="TextBox 11" id="11"/>
          <p:cNvSpPr txBox="true"/>
          <p:nvPr/>
        </p:nvSpPr>
        <p:spPr>
          <a:xfrm rot="0">
            <a:off x="9289719" y="1695450"/>
            <a:ext cx="8998281" cy="2257426"/>
          </a:xfrm>
          <a:prstGeom prst="rect">
            <a:avLst/>
          </a:prstGeom>
        </p:spPr>
        <p:txBody>
          <a:bodyPr anchor="t" rtlCol="false" tIns="0" lIns="0" bIns="0" rIns="0">
            <a:spAutoFit/>
          </a:bodyPr>
          <a:lstStyle/>
          <a:p>
            <a:pPr algn="l">
              <a:lnSpc>
                <a:spcPts val="5599"/>
              </a:lnSpc>
            </a:pPr>
            <a:r>
              <a:rPr lang="en-US" sz="3999" b="true">
                <a:solidFill>
                  <a:srgbClr val="FFB823"/>
                </a:solidFill>
                <a:latin typeface="Canva Sans Bold"/>
                <a:ea typeface="Canva Sans Bold"/>
                <a:cs typeface="Canva Sans Bold"/>
                <a:sym typeface="Canva Sans Bold"/>
              </a:rPr>
              <a:t>2. Create a view for total streams per song.</a:t>
            </a:r>
          </a:p>
          <a:p>
            <a:pPr algn="l">
              <a:lnSpc>
                <a:spcPts val="6999"/>
              </a:lnSpc>
              <a:spcBef>
                <a:spcPct val="0"/>
              </a:spcBef>
            </a:pPr>
          </a:p>
        </p:txBody>
      </p:sp>
      <p:sp>
        <p:nvSpPr>
          <p:cNvPr name="TextBox 12" id="12"/>
          <p:cNvSpPr txBox="true"/>
          <p:nvPr/>
        </p:nvSpPr>
        <p:spPr>
          <a:xfrm rot="0">
            <a:off x="9289719" y="3905251"/>
            <a:ext cx="8852562" cy="3638554"/>
          </a:xfrm>
          <a:prstGeom prst="rect">
            <a:avLst/>
          </a:prstGeom>
        </p:spPr>
        <p:txBody>
          <a:bodyPr anchor="t" rtlCol="false" tIns="0" lIns="0" bIns="0" rIns="0">
            <a:spAutoFit/>
          </a:bodyPr>
          <a:lstStyle/>
          <a:p>
            <a:pPr algn="l">
              <a:lnSpc>
                <a:spcPts val="4199"/>
              </a:lnSpc>
            </a:pPr>
            <a:r>
              <a:rPr lang="en-US" sz="2999">
                <a:solidFill>
                  <a:srgbClr val="FFF1CA"/>
                </a:solidFill>
                <a:latin typeface="Canva Sans"/>
                <a:ea typeface="Canva Sans"/>
                <a:cs typeface="Canva Sans"/>
                <a:sym typeface="Canva Sans"/>
              </a:rPr>
              <a:t>SYNTAX : </a:t>
            </a:r>
          </a:p>
          <a:p>
            <a:pPr algn="l">
              <a:lnSpc>
                <a:spcPts val="4199"/>
              </a:lnSpc>
            </a:pPr>
            <a:r>
              <a:rPr lang="en-US" sz="2999">
                <a:solidFill>
                  <a:srgbClr val="FFF1CA"/>
                </a:solidFill>
                <a:latin typeface="Canva Sans"/>
                <a:ea typeface="Canva Sans"/>
                <a:cs typeface="Canva Sans"/>
                <a:sym typeface="Canva Sans"/>
              </a:rPr>
              <a:t>CREATE VIEW Song Stream Stats AS SELECT s.Song_ID, s.Title, COUNT(st.Stream_ID) AS Total_Streams FROM Songs sJOIN Streams st ON s.Song_ID = st.Song_IDGROUP BY s.Song_ID, s.Title;</a:t>
            </a:r>
          </a:p>
          <a:p>
            <a:pPr algn="l">
              <a:lnSpc>
                <a:spcPts val="419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TextBox 6" id="6"/>
          <p:cNvSpPr txBox="true"/>
          <p:nvPr/>
        </p:nvSpPr>
        <p:spPr>
          <a:xfrm rot="0">
            <a:off x="1028700" y="5832187"/>
            <a:ext cx="7951387" cy="1943639"/>
          </a:xfrm>
          <a:prstGeom prst="rect">
            <a:avLst/>
          </a:prstGeom>
        </p:spPr>
        <p:txBody>
          <a:bodyPr anchor="t" rtlCol="false" tIns="0" lIns="0" bIns="0" rIns="0">
            <a:spAutoFit/>
          </a:bodyPr>
          <a:lstStyle/>
          <a:p>
            <a:pPr algn="l">
              <a:lnSpc>
                <a:spcPts val="7457"/>
              </a:lnSpc>
            </a:pPr>
            <a:r>
              <a:rPr lang="en-US" sz="7457" b="true">
                <a:solidFill>
                  <a:srgbClr val="FFF1CA"/>
                </a:solidFill>
                <a:latin typeface="Glacial Indifference Bold"/>
                <a:ea typeface="Glacial Indifference Bold"/>
                <a:cs typeface="Glacial Indifference Bold"/>
                <a:sym typeface="Glacial Indifference Bold"/>
              </a:rPr>
              <a:t>Thanks </a:t>
            </a:r>
          </a:p>
          <a:p>
            <a:pPr algn="l">
              <a:lnSpc>
                <a:spcPts val="7457"/>
              </a:lnSpc>
            </a:pPr>
            <a:r>
              <a:rPr lang="en-US" sz="7457">
                <a:solidFill>
                  <a:srgbClr val="FFF1CA"/>
                </a:solidFill>
                <a:latin typeface="Glacial Indifference"/>
                <a:ea typeface="Glacial Indifference"/>
                <a:cs typeface="Glacial Indifference"/>
                <a:sym typeface="Glacial Indifference"/>
              </a:rPr>
              <a:t>for scrolling along!</a:t>
            </a:r>
          </a:p>
        </p:txBody>
      </p:sp>
      <p:sp>
        <p:nvSpPr>
          <p:cNvPr name="Freeform 7" id="7"/>
          <p:cNvSpPr/>
          <p:nvPr/>
        </p:nvSpPr>
        <p:spPr>
          <a:xfrm flipH="true" flipV="false" rot="0">
            <a:off x="4356620" y="5862917"/>
            <a:ext cx="2404640" cy="874414"/>
          </a:xfrm>
          <a:custGeom>
            <a:avLst/>
            <a:gdLst/>
            <a:ahLst/>
            <a:cxnLst/>
            <a:rect r="r" b="b" t="t" l="l"/>
            <a:pathLst>
              <a:path h="874414" w="2404640">
                <a:moveTo>
                  <a:pt x="2404639" y="0"/>
                </a:moveTo>
                <a:lnTo>
                  <a:pt x="0" y="0"/>
                </a:lnTo>
                <a:lnTo>
                  <a:pt x="0" y="874414"/>
                </a:lnTo>
                <a:lnTo>
                  <a:pt x="2404639" y="874414"/>
                </a:lnTo>
                <a:lnTo>
                  <a:pt x="240463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4150023" y="-2369383"/>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true" rot="0">
            <a:off x="-2429459" y="-967872"/>
            <a:ext cx="6218554" cy="4114800"/>
          </a:xfrm>
          <a:custGeom>
            <a:avLst/>
            <a:gdLst/>
            <a:ahLst/>
            <a:cxnLst/>
            <a:rect r="r" b="b" t="t" l="l"/>
            <a:pathLst>
              <a:path h="4114800" w="6218554">
                <a:moveTo>
                  <a:pt x="0" y="4114800"/>
                </a:moveTo>
                <a:lnTo>
                  <a:pt x="6218554" y="4114800"/>
                </a:lnTo>
                <a:lnTo>
                  <a:pt x="6218554"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028700" y="1028700"/>
            <a:ext cx="16230600" cy="3865095"/>
            <a:chOff x="0" y="0"/>
            <a:chExt cx="2514545" cy="598804"/>
          </a:xfrm>
        </p:grpSpPr>
        <p:sp>
          <p:nvSpPr>
            <p:cNvPr name="Freeform 11" id="11"/>
            <p:cNvSpPr/>
            <p:nvPr/>
          </p:nvSpPr>
          <p:spPr>
            <a:xfrm flipH="false" flipV="false" rot="0">
              <a:off x="0" y="0"/>
              <a:ext cx="2514545" cy="598804"/>
            </a:xfrm>
            <a:custGeom>
              <a:avLst/>
              <a:gdLst/>
              <a:ahLst/>
              <a:cxnLst/>
              <a:rect r="r" b="b" t="t" l="l"/>
              <a:pathLst>
                <a:path h="598804" w="2514545">
                  <a:moveTo>
                    <a:pt x="0" y="0"/>
                  </a:moveTo>
                  <a:lnTo>
                    <a:pt x="2514545" y="0"/>
                  </a:lnTo>
                  <a:lnTo>
                    <a:pt x="2514545" y="598804"/>
                  </a:lnTo>
                  <a:lnTo>
                    <a:pt x="0" y="598804"/>
                  </a:lnTo>
                  <a:close/>
                </a:path>
              </a:pathLst>
            </a:custGeom>
            <a:blipFill>
              <a:blip r:embed="rId7"/>
              <a:stretch>
                <a:fillRect l="0" t="-89888" r="0" b="-89888"/>
              </a:stretch>
            </a:blipFill>
          </p:spPr>
        </p:sp>
      </p:grpSp>
      <p:grpSp>
        <p:nvGrpSpPr>
          <p:cNvPr name="Group 12" id="12"/>
          <p:cNvGrpSpPr/>
          <p:nvPr/>
        </p:nvGrpSpPr>
        <p:grpSpPr>
          <a:xfrm rot="0">
            <a:off x="14234647" y="5905499"/>
            <a:ext cx="3024653" cy="3352801"/>
            <a:chOff x="0" y="0"/>
            <a:chExt cx="468598" cy="519437"/>
          </a:xfrm>
        </p:grpSpPr>
        <p:sp>
          <p:nvSpPr>
            <p:cNvPr name="Freeform 13" id="13"/>
            <p:cNvSpPr/>
            <p:nvPr/>
          </p:nvSpPr>
          <p:spPr>
            <a:xfrm flipH="false" flipV="false" rot="0">
              <a:off x="0" y="0"/>
              <a:ext cx="468598" cy="519437"/>
            </a:xfrm>
            <a:custGeom>
              <a:avLst/>
              <a:gdLst/>
              <a:ahLst/>
              <a:cxnLst/>
              <a:rect r="r" b="b" t="t" l="l"/>
              <a:pathLst>
                <a:path h="519437" w="468598">
                  <a:moveTo>
                    <a:pt x="0" y="0"/>
                  </a:moveTo>
                  <a:lnTo>
                    <a:pt x="468598" y="0"/>
                  </a:lnTo>
                  <a:lnTo>
                    <a:pt x="468598" y="519437"/>
                  </a:lnTo>
                  <a:lnTo>
                    <a:pt x="0" y="519437"/>
                  </a:lnTo>
                  <a:close/>
                </a:path>
              </a:pathLst>
            </a:custGeom>
            <a:blipFill>
              <a:blip r:embed="rId8"/>
              <a:stretch>
                <a:fillRect l="-16044" t="0" r="-50333"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0" y="3924697"/>
            <a:ext cx="3351709" cy="1218803"/>
          </a:xfrm>
          <a:custGeom>
            <a:avLst/>
            <a:gdLst/>
            <a:ahLst/>
            <a:cxnLst/>
            <a:rect r="r" b="b" t="t" l="l"/>
            <a:pathLst>
              <a:path h="1218803" w="3351709">
                <a:moveTo>
                  <a:pt x="0" y="0"/>
                </a:moveTo>
                <a:lnTo>
                  <a:pt x="3351709" y="0"/>
                </a:lnTo>
                <a:lnTo>
                  <a:pt x="3351709" y="1218803"/>
                </a:lnTo>
                <a:lnTo>
                  <a:pt x="0" y="12188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254106" y="-480084"/>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0">
            <a:off x="14342818" y="7092161"/>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0553700" y="1028700"/>
            <a:ext cx="6705600" cy="8229600"/>
            <a:chOff x="0" y="0"/>
            <a:chExt cx="1038873" cy="1274980"/>
          </a:xfrm>
        </p:grpSpPr>
        <p:sp>
          <p:nvSpPr>
            <p:cNvPr name="Freeform 10" id="10"/>
            <p:cNvSpPr/>
            <p:nvPr/>
          </p:nvSpPr>
          <p:spPr>
            <a:xfrm flipH="false" flipV="false" rot="0">
              <a:off x="0" y="0"/>
              <a:ext cx="1038873" cy="1274980"/>
            </a:xfrm>
            <a:custGeom>
              <a:avLst/>
              <a:gdLst/>
              <a:ahLst/>
              <a:cxnLst/>
              <a:rect r="r" b="b" t="t" l="l"/>
              <a:pathLst>
                <a:path h="1274980" w="1038873">
                  <a:moveTo>
                    <a:pt x="0" y="0"/>
                  </a:moveTo>
                  <a:lnTo>
                    <a:pt x="1038873" y="0"/>
                  </a:lnTo>
                  <a:lnTo>
                    <a:pt x="1038873" y="1274980"/>
                  </a:lnTo>
                  <a:lnTo>
                    <a:pt x="0" y="1274980"/>
                  </a:lnTo>
                  <a:close/>
                </a:path>
              </a:pathLst>
            </a:custGeom>
            <a:blipFill>
              <a:blip r:embed="rId7"/>
              <a:stretch>
                <a:fillRect l="-42103" t="0" r="-42103" b="0"/>
              </a:stretch>
            </a:blipFill>
          </p:spPr>
        </p:sp>
      </p:grpSp>
      <p:sp>
        <p:nvSpPr>
          <p:cNvPr name="TextBox 11" id="11"/>
          <p:cNvSpPr txBox="true"/>
          <p:nvPr/>
        </p:nvSpPr>
        <p:spPr>
          <a:xfrm rot="0">
            <a:off x="1028700" y="3768066"/>
            <a:ext cx="9525000" cy="1079501"/>
          </a:xfrm>
          <a:prstGeom prst="rect">
            <a:avLst/>
          </a:prstGeom>
        </p:spPr>
        <p:txBody>
          <a:bodyPr anchor="t" rtlCol="false" tIns="0" lIns="0" bIns="0" rIns="0">
            <a:spAutoFit/>
          </a:bodyPr>
          <a:lstStyle/>
          <a:p>
            <a:pPr algn="l">
              <a:lnSpc>
                <a:spcPts val="8000"/>
              </a:lnSpc>
            </a:pPr>
            <a:r>
              <a:rPr lang="en-US" sz="8000">
                <a:solidFill>
                  <a:srgbClr val="FFF1CA"/>
                </a:solidFill>
                <a:latin typeface="Glacial Indifference"/>
                <a:ea typeface="Glacial Indifference"/>
                <a:cs typeface="Glacial Indifference"/>
                <a:sym typeface="Glacial Indifference"/>
              </a:rPr>
              <a:t>Abstract</a:t>
            </a:r>
          </a:p>
        </p:txBody>
      </p:sp>
      <p:sp>
        <p:nvSpPr>
          <p:cNvPr name="TextBox 12" id="12"/>
          <p:cNvSpPr txBox="true"/>
          <p:nvPr/>
        </p:nvSpPr>
        <p:spPr>
          <a:xfrm rot="0">
            <a:off x="1028700" y="5389095"/>
            <a:ext cx="8115300" cy="4162425"/>
          </a:xfrm>
          <a:prstGeom prst="rect">
            <a:avLst/>
          </a:prstGeom>
        </p:spPr>
        <p:txBody>
          <a:bodyPr anchor="t" rtlCol="false" tIns="0" lIns="0" bIns="0" rIns="0">
            <a:spAutoFit/>
          </a:bodyPr>
          <a:lstStyle/>
          <a:p>
            <a:pPr algn="l">
              <a:lnSpc>
                <a:spcPts val="4199"/>
              </a:lnSpc>
            </a:pPr>
            <a:r>
              <a:rPr lang="en-US" sz="2999" b="true">
                <a:solidFill>
                  <a:srgbClr val="FFB823"/>
                </a:solidFill>
                <a:latin typeface="Canva Sans Bold"/>
                <a:ea typeface="Canva Sans Bold"/>
                <a:cs typeface="Canva Sans Bold"/>
                <a:sym typeface="Canva Sans Bold"/>
              </a:rPr>
              <a:t>This Music Streaming Service database helps manage details of songs, artists, albums, listeners, and streaming history. It enables users to explore music, create playlists, and track listening behavior. SQL is used to store, retrieve, and analyze music-related data efficiently</a:t>
            </a:r>
          </a:p>
          <a:p>
            <a:pPr algn="l">
              <a:lnSpc>
                <a:spcPts val="419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2429459" y="7011450"/>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3809656" y="-427568"/>
            <a:ext cx="6218554" cy="4114800"/>
          </a:xfrm>
          <a:custGeom>
            <a:avLst/>
            <a:gdLst/>
            <a:ahLst/>
            <a:cxnLst/>
            <a:rect r="r" b="b" t="t" l="l"/>
            <a:pathLst>
              <a:path h="4114800" w="6218554">
                <a:moveTo>
                  <a:pt x="6218554" y="0"/>
                </a:moveTo>
                <a:lnTo>
                  <a:pt x="0" y="0"/>
                </a:lnTo>
                <a:lnTo>
                  <a:pt x="0" y="4114800"/>
                </a:lnTo>
                <a:lnTo>
                  <a:pt x="6218554" y="4114800"/>
                </a:lnTo>
                <a:lnTo>
                  <a:pt x="621855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1755149"/>
            <a:ext cx="16230600" cy="8227542"/>
          </a:xfrm>
          <a:custGeom>
            <a:avLst/>
            <a:gdLst/>
            <a:ahLst/>
            <a:cxnLst/>
            <a:rect r="r" b="b" t="t" l="l"/>
            <a:pathLst>
              <a:path h="8227542" w="16230600">
                <a:moveTo>
                  <a:pt x="0" y="0"/>
                </a:moveTo>
                <a:lnTo>
                  <a:pt x="16230600" y="0"/>
                </a:lnTo>
                <a:lnTo>
                  <a:pt x="16230600" y="8227542"/>
                </a:lnTo>
                <a:lnTo>
                  <a:pt x="0" y="8227542"/>
                </a:lnTo>
                <a:lnTo>
                  <a:pt x="0" y="0"/>
                </a:lnTo>
                <a:close/>
              </a:path>
            </a:pathLst>
          </a:custGeom>
          <a:blipFill>
            <a:blip r:embed="rId5"/>
            <a:stretch>
              <a:fillRect l="-2587" t="0" r="-3019" b="0"/>
            </a:stretch>
          </a:blipFill>
        </p:spPr>
      </p:sp>
      <p:sp>
        <p:nvSpPr>
          <p:cNvPr name="TextBox 9" id="9"/>
          <p:cNvSpPr txBox="true"/>
          <p:nvPr/>
        </p:nvSpPr>
        <p:spPr>
          <a:xfrm rot="0">
            <a:off x="5279266" y="241894"/>
            <a:ext cx="7729468" cy="1387938"/>
          </a:xfrm>
          <a:prstGeom prst="rect">
            <a:avLst/>
          </a:prstGeom>
        </p:spPr>
        <p:txBody>
          <a:bodyPr anchor="t" rtlCol="false" tIns="0" lIns="0" bIns="0" rIns="0">
            <a:spAutoFit/>
          </a:bodyPr>
          <a:lstStyle/>
          <a:p>
            <a:pPr algn="l">
              <a:lnSpc>
                <a:spcPts val="10387"/>
              </a:lnSpc>
            </a:pPr>
            <a:r>
              <a:rPr lang="en-US" sz="10387">
                <a:solidFill>
                  <a:srgbClr val="FFF1CA"/>
                </a:solidFill>
                <a:latin typeface="Glacial Indifference"/>
                <a:ea typeface="Glacial Indifference"/>
                <a:cs typeface="Glacial Indifference"/>
                <a:sym typeface="Glacial Indifference"/>
              </a:rPr>
              <a:t>ER - Diagram</a:t>
            </a:r>
          </a:p>
        </p:txBody>
      </p:sp>
      <p:sp>
        <p:nvSpPr>
          <p:cNvPr name="TextBox 10" id="10"/>
          <p:cNvSpPr txBox="true"/>
          <p:nvPr/>
        </p:nvSpPr>
        <p:spPr>
          <a:xfrm rot="0">
            <a:off x="13008734" y="981075"/>
            <a:ext cx="5064310" cy="422279"/>
          </a:xfrm>
          <a:prstGeom prst="rect">
            <a:avLst/>
          </a:prstGeom>
        </p:spPr>
        <p:txBody>
          <a:bodyPr anchor="t" rtlCol="false" tIns="0" lIns="0" bIns="0" rIns="0">
            <a:spAutoFit/>
          </a:bodyPr>
          <a:lstStyle/>
          <a:p>
            <a:pPr algn="l">
              <a:lnSpc>
                <a:spcPts val="3499"/>
              </a:lnSpc>
              <a:spcBef>
                <a:spcPct val="0"/>
              </a:spcBef>
            </a:pPr>
            <a:r>
              <a:rPr lang="en-US" sz="2499">
                <a:solidFill>
                  <a:srgbClr val="FFF1CA"/>
                </a:solidFill>
                <a:latin typeface="Canva Sans"/>
                <a:ea typeface="Canva Sans"/>
                <a:cs typeface="Canva Sans"/>
                <a:sym typeface="Canva Sans"/>
              </a:rPr>
              <a:t>(Entity Relationship Diagram)</a:t>
            </a:r>
          </a:p>
        </p:txBody>
      </p:sp>
      <p:sp>
        <p:nvSpPr>
          <p:cNvPr name="Freeform 11" id="11"/>
          <p:cNvSpPr/>
          <p:nvPr/>
        </p:nvSpPr>
        <p:spPr>
          <a:xfrm flipH="false" flipV="false" rot="0">
            <a:off x="4196592" y="532173"/>
            <a:ext cx="3588611" cy="1304949"/>
          </a:xfrm>
          <a:custGeom>
            <a:avLst/>
            <a:gdLst/>
            <a:ahLst/>
            <a:cxnLst/>
            <a:rect r="r" b="b" t="t" l="l"/>
            <a:pathLst>
              <a:path h="1304949" w="3588611">
                <a:moveTo>
                  <a:pt x="0" y="0"/>
                </a:moveTo>
                <a:lnTo>
                  <a:pt x="3588611" y="0"/>
                </a:lnTo>
                <a:lnTo>
                  <a:pt x="3588611" y="1304949"/>
                </a:lnTo>
                <a:lnTo>
                  <a:pt x="0" y="1304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8946272" y="999450"/>
            <a:ext cx="3539897" cy="1287235"/>
          </a:xfrm>
          <a:custGeom>
            <a:avLst/>
            <a:gdLst/>
            <a:ahLst/>
            <a:cxnLst/>
            <a:rect r="r" b="b" t="t" l="l"/>
            <a:pathLst>
              <a:path h="1287235" w="3539897">
                <a:moveTo>
                  <a:pt x="0" y="0"/>
                </a:moveTo>
                <a:lnTo>
                  <a:pt x="3539896" y="0"/>
                </a:lnTo>
                <a:lnTo>
                  <a:pt x="3539896" y="1287235"/>
                </a:lnTo>
                <a:lnTo>
                  <a:pt x="0" y="1287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521092" y="-419575"/>
            <a:ext cx="6589823" cy="4360467"/>
          </a:xfrm>
          <a:custGeom>
            <a:avLst/>
            <a:gdLst/>
            <a:ahLst/>
            <a:cxnLst/>
            <a:rect r="r" b="b" t="t" l="l"/>
            <a:pathLst>
              <a:path h="4360467" w="6589823">
                <a:moveTo>
                  <a:pt x="0" y="0"/>
                </a:moveTo>
                <a:lnTo>
                  <a:pt x="6589823" y="0"/>
                </a:lnTo>
                <a:lnTo>
                  <a:pt x="6589823" y="4360467"/>
                </a:lnTo>
                <a:lnTo>
                  <a:pt x="0" y="4360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262240" y="6994669"/>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27883" y="1643068"/>
            <a:ext cx="8127889" cy="6089871"/>
          </a:xfrm>
          <a:custGeom>
            <a:avLst/>
            <a:gdLst/>
            <a:ahLst/>
            <a:cxnLst/>
            <a:rect r="r" b="b" t="t" l="l"/>
            <a:pathLst>
              <a:path h="6089871" w="8127889">
                <a:moveTo>
                  <a:pt x="0" y="0"/>
                </a:moveTo>
                <a:lnTo>
                  <a:pt x="8127889" y="0"/>
                </a:lnTo>
                <a:lnTo>
                  <a:pt x="8127889" y="6089871"/>
                </a:lnTo>
                <a:lnTo>
                  <a:pt x="0" y="6089871"/>
                </a:lnTo>
                <a:lnTo>
                  <a:pt x="0" y="0"/>
                </a:lnTo>
                <a:close/>
              </a:path>
            </a:pathLst>
          </a:custGeom>
          <a:blipFill>
            <a:blip r:embed="rId7"/>
            <a:stretch>
              <a:fillRect l="0" t="-3803" r="0" b="-3803"/>
            </a:stretch>
          </a:blipFill>
        </p:spPr>
      </p:sp>
      <p:sp>
        <p:nvSpPr>
          <p:cNvPr name="TextBox 10" id="10"/>
          <p:cNvSpPr txBox="true"/>
          <p:nvPr/>
        </p:nvSpPr>
        <p:spPr>
          <a:xfrm rot="0">
            <a:off x="10006881" y="3056737"/>
            <a:ext cx="6715047" cy="5267964"/>
          </a:xfrm>
          <a:prstGeom prst="rect">
            <a:avLst/>
          </a:prstGeom>
        </p:spPr>
        <p:txBody>
          <a:bodyPr anchor="t" rtlCol="false" tIns="0" lIns="0" bIns="0" rIns="0">
            <a:spAutoFit/>
          </a:bodyPr>
          <a:lstStyle/>
          <a:p>
            <a:pPr algn="l">
              <a:lnSpc>
                <a:spcPts val="5039"/>
              </a:lnSpc>
            </a:pPr>
            <a:r>
              <a:rPr lang="en-US" sz="3599">
                <a:solidFill>
                  <a:srgbClr val="FFF1CA"/>
                </a:solidFill>
                <a:latin typeface="Canva Sans"/>
                <a:ea typeface="Canva Sans"/>
                <a:cs typeface="Canva Sans"/>
                <a:sym typeface="Canva Sans"/>
              </a:rPr>
              <a:t>This table provide detail about the Artists .</a:t>
            </a:r>
          </a:p>
          <a:p>
            <a:pPr algn="l">
              <a:lnSpc>
                <a:spcPts val="5039"/>
              </a:lnSpc>
            </a:pPr>
          </a:p>
          <a:p>
            <a:pPr algn="l">
              <a:lnSpc>
                <a:spcPts val="5039"/>
              </a:lnSpc>
            </a:pPr>
            <a:r>
              <a:rPr lang="en-US" sz="3599">
                <a:solidFill>
                  <a:srgbClr val="FFF1CA"/>
                </a:solidFill>
                <a:latin typeface="Canva Sans"/>
                <a:ea typeface="Canva Sans"/>
                <a:cs typeface="Canva Sans"/>
                <a:sym typeface="Canva Sans"/>
              </a:rPr>
              <a:t>It contains: Artists_Id, Name, Email , Phone.</a:t>
            </a:r>
          </a:p>
          <a:p>
            <a:pPr algn="l">
              <a:lnSpc>
                <a:spcPts val="5039"/>
              </a:lnSpc>
            </a:pPr>
          </a:p>
          <a:p>
            <a:pPr algn="l">
              <a:lnSpc>
                <a:spcPts val="5039"/>
              </a:lnSpc>
            </a:pPr>
            <a:r>
              <a:rPr lang="en-US" sz="3599">
                <a:solidFill>
                  <a:srgbClr val="FFF1CA"/>
                </a:solidFill>
                <a:latin typeface="Canva Sans"/>
                <a:ea typeface="Canva Sans"/>
                <a:cs typeface="Canva Sans"/>
                <a:sym typeface="Canva Sans"/>
              </a:rPr>
              <a:t>Syntax : DESC ARTISTS;</a:t>
            </a:r>
          </a:p>
          <a:p>
            <a:pPr algn="l">
              <a:lnSpc>
                <a:spcPts val="4199"/>
              </a:lnSpc>
            </a:pPr>
          </a:p>
          <a:p>
            <a:pPr algn="l">
              <a:lnSpc>
                <a:spcPts val="2239"/>
              </a:lnSpc>
              <a:spcBef>
                <a:spcPct val="0"/>
              </a:spcBef>
            </a:pPr>
          </a:p>
        </p:txBody>
      </p:sp>
      <p:sp>
        <p:nvSpPr>
          <p:cNvPr name="TextBox 11" id="11"/>
          <p:cNvSpPr txBox="true"/>
          <p:nvPr/>
        </p:nvSpPr>
        <p:spPr>
          <a:xfrm rot="0">
            <a:off x="10006881" y="1064262"/>
            <a:ext cx="5328279" cy="854077"/>
          </a:xfrm>
          <a:prstGeom prst="rect">
            <a:avLst/>
          </a:prstGeom>
        </p:spPr>
        <p:txBody>
          <a:bodyPr anchor="t" rtlCol="false" tIns="0" lIns="0" bIns="0" rIns="0">
            <a:spAutoFit/>
          </a:bodyPr>
          <a:lstStyle/>
          <a:p>
            <a:pPr algn="l">
              <a:lnSpc>
                <a:spcPts val="6999"/>
              </a:lnSpc>
              <a:spcBef>
                <a:spcPct val="0"/>
              </a:spcBef>
            </a:pPr>
            <a:r>
              <a:rPr lang="en-US" b="true" sz="4999">
                <a:solidFill>
                  <a:srgbClr val="FFB823"/>
                </a:solidFill>
                <a:latin typeface="Canva Sans Bold"/>
                <a:ea typeface="Canva Sans Bold"/>
                <a:cs typeface="Canva Sans Bold"/>
                <a:sym typeface="Canva Sans Bold"/>
              </a:rPr>
              <a:t>ARTISTS - TABLE</a:t>
            </a:r>
          </a:p>
        </p:txBody>
      </p:sp>
      <p:sp>
        <p:nvSpPr>
          <p:cNvPr name="TextBox 12" id="12"/>
          <p:cNvSpPr txBox="true"/>
          <p:nvPr/>
        </p:nvSpPr>
        <p:spPr>
          <a:xfrm rot="0">
            <a:off x="847037" y="888048"/>
            <a:ext cx="5064310" cy="495304"/>
          </a:xfrm>
          <a:prstGeom prst="rect">
            <a:avLst/>
          </a:prstGeom>
        </p:spPr>
        <p:txBody>
          <a:bodyPr anchor="t" rtlCol="false" tIns="0" lIns="0" bIns="0" rIns="0">
            <a:spAutoFit/>
          </a:bodyPr>
          <a:lstStyle/>
          <a:p>
            <a:pPr algn="l">
              <a:lnSpc>
                <a:spcPts val="4199"/>
              </a:lnSpc>
              <a:spcBef>
                <a:spcPct val="0"/>
              </a:spcBef>
            </a:pPr>
            <a:r>
              <a:rPr lang="en-US" sz="2999">
                <a:solidFill>
                  <a:srgbClr val="FFF1CA"/>
                </a:solidFill>
                <a:latin typeface="Canva Sans"/>
                <a:ea typeface="Canva Sans"/>
                <a:cs typeface="Canva Sans"/>
                <a:sym typeface="Canva Sans"/>
              </a:rPr>
              <a:t>STRUCTURE OF TABLE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8946272" y="999450"/>
            <a:ext cx="3539897" cy="1287235"/>
          </a:xfrm>
          <a:custGeom>
            <a:avLst/>
            <a:gdLst/>
            <a:ahLst/>
            <a:cxnLst/>
            <a:rect r="r" b="b" t="t" l="l"/>
            <a:pathLst>
              <a:path h="1287235" w="3539897">
                <a:moveTo>
                  <a:pt x="0" y="0"/>
                </a:moveTo>
                <a:lnTo>
                  <a:pt x="3539896" y="0"/>
                </a:lnTo>
                <a:lnTo>
                  <a:pt x="3539896" y="1287235"/>
                </a:lnTo>
                <a:lnTo>
                  <a:pt x="0" y="1287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521092" y="-419575"/>
            <a:ext cx="6589823" cy="4360467"/>
          </a:xfrm>
          <a:custGeom>
            <a:avLst/>
            <a:gdLst/>
            <a:ahLst/>
            <a:cxnLst/>
            <a:rect r="r" b="b" t="t" l="l"/>
            <a:pathLst>
              <a:path h="4360467" w="6589823">
                <a:moveTo>
                  <a:pt x="0" y="0"/>
                </a:moveTo>
                <a:lnTo>
                  <a:pt x="6589823" y="0"/>
                </a:lnTo>
                <a:lnTo>
                  <a:pt x="6589823" y="4360467"/>
                </a:lnTo>
                <a:lnTo>
                  <a:pt x="0" y="4360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262240" y="6994669"/>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08360" y="1643068"/>
            <a:ext cx="7908734" cy="6277558"/>
          </a:xfrm>
          <a:custGeom>
            <a:avLst/>
            <a:gdLst/>
            <a:ahLst/>
            <a:cxnLst/>
            <a:rect r="r" b="b" t="t" l="l"/>
            <a:pathLst>
              <a:path h="6277558" w="7908734">
                <a:moveTo>
                  <a:pt x="0" y="0"/>
                </a:moveTo>
                <a:lnTo>
                  <a:pt x="7908735" y="0"/>
                </a:lnTo>
                <a:lnTo>
                  <a:pt x="7908735" y="6277558"/>
                </a:lnTo>
                <a:lnTo>
                  <a:pt x="0" y="6277558"/>
                </a:lnTo>
                <a:lnTo>
                  <a:pt x="0" y="0"/>
                </a:lnTo>
                <a:close/>
              </a:path>
            </a:pathLst>
          </a:custGeom>
          <a:blipFill>
            <a:blip r:embed="rId7"/>
            <a:stretch>
              <a:fillRect l="0" t="0" r="0" b="0"/>
            </a:stretch>
          </a:blipFill>
        </p:spPr>
      </p:sp>
      <p:sp>
        <p:nvSpPr>
          <p:cNvPr name="TextBox 10" id="10"/>
          <p:cNvSpPr txBox="true"/>
          <p:nvPr/>
        </p:nvSpPr>
        <p:spPr>
          <a:xfrm rot="0">
            <a:off x="10006881" y="3056737"/>
            <a:ext cx="6645709" cy="5718815"/>
          </a:xfrm>
          <a:prstGeom prst="rect">
            <a:avLst/>
          </a:prstGeom>
        </p:spPr>
        <p:txBody>
          <a:bodyPr anchor="t" rtlCol="false" tIns="0" lIns="0" bIns="0" rIns="0">
            <a:spAutoFit/>
          </a:bodyPr>
          <a:lstStyle/>
          <a:p>
            <a:pPr algn="l">
              <a:lnSpc>
                <a:spcPts val="5039"/>
              </a:lnSpc>
            </a:pPr>
            <a:r>
              <a:rPr lang="en-US" sz="3599">
                <a:solidFill>
                  <a:srgbClr val="FFF1CA"/>
                </a:solidFill>
                <a:latin typeface="Canva Sans"/>
                <a:ea typeface="Canva Sans"/>
                <a:cs typeface="Canva Sans"/>
                <a:sym typeface="Canva Sans"/>
              </a:rPr>
              <a:t>This table provide detail about the Songs .</a:t>
            </a:r>
          </a:p>
          <a:p>
            <a:pPr algn="l">
              <a:lnSpc>
                <a:spcPts val="5039"/>
              </a:lnSpc>
            </a:pPr>
          </a:p>
          <a:p>
            <a:pPr algn="l">
              <a:lnSpc>
                <a:spcPts val="5039"/>
              </a:lnSpc>
            </a:pPr>
            <a:r>
              <a:rPr lang="en-US" sz="3599">
                <a:solidFill>
                  <a:srgbClr val="FFF1CA"/>
                </a:solidFill>
                <a:latin typeface="Canva Sans"/>
                <a:ea typeface="Canva Sans"/>
                <a:cs typeface="Canva Sans"/>
                <a:sym typeface="Canva Sans"/>
              </a:rPr>
              <a:t>It contains: Song_ID, Title,Genre , Relese_Date ,</a:t>
            </a:r>
          </a:p>
          <a:p>
            <a:pPr algn="l">
              <a:lnSpc>
                <a:spcPts val="5039"/>
              </a:lnSpc>
            </a:pPr>
            <a:r>
              <a:rPr lang="en-US" sz="3599">
                <a:solidFill>
                  <a:srgbClr val="FFF1CA"/>
                </a:solidFill>
                <a:latin typeface="Canva Sans"/>
                <a:ea typeface="Canva Sans"/>
                <a:cs typeface="Canva Sans"/>
                <a:sym typeface="Canva Sans"/>
              </a:rPr>
              <a:t>Album_ID, Artist_ID.</a:t>
            </a:r>
          </a:p>
          <a:p>
            <a:pPr algn="l">
              <a:lnSpc>
                <a:spcPts val="5039"/>
              </a:lnSpc>
            </a:pPr>
          </a:p>
          <a:p>
            <a:pPr algn="l">
              <a:lnSpc>
                <a:spcPts val="5039"/>
              </a:lnSpc>
            </a:pPr>
            <a:r>
              <a:rPr lang="en-US" sz="3599">
                <a:solidFill>
                  <a:srgbClr val="FFF1CA"/>
                </a:solidFill>
                <a:latin typeface="Canva Sans"/>
                <a:ea typeface="Canva Sans"/>
                <a:cs typeface="Canva Sans"/>
                <a:sym typeface="Canva Sans"/>
              </a:rPr>
              <a:t>Syntax : DESC SONGS;</a:t>
            </a:r>
          </a:p>
          <a:p>
            <a:pPr algn="l">
              <a:lnSpc>
                <a:spcPts val="5039"/>
              </a:lnSpc>
              <a:spcBef>
                <a:spcPct val="0"/>
              </a:spcBef>
            </a:pPr>
          </a:p>
        </p:txBody>
      </p:sp>
      <p:sp>
        <p:nvSpPr>
          <p:cNvPr name="TextBox 11" id="11"/>
          <p:cNvSpPr txBox="true"/>
          <p:nvPr/>
        </p:nvSpPr>
        <p:spPr>
          <a:xfrm rot="0">
            <a:off x="10006881" y="1064262"/>
            <a:ext cx="5328279" cy="1739902"/>
          </a:xfrm>
          <a:prstGeom prst="rect">
            <a:avLst/>
          </a:prstGeom>
        </p:spPr>
        <p:txBody>
          <a:bodyPr anchor="t" rtlCol="false" tIns="0" lIns="0" bIns="0" rIns="0">
            <a:spAutoFit/>
          </a:bodyPr>
          <a:lstStyle/>
          <a:p>
            <a:pPr algn="l">
              <a:lnSpc>
                <a:spcPts val="6999"/>
              </a:lnSpc>
            </a:pPr>
            <a:r>
              <a:rPr lang="en-US" sz="4999" b="true">
                <a:solidFill>
                  <a:srgbClr val="FFB823"/>
                </a:solidFill>
                <a:latin typeface="Canva Sans Bold"/>
                <a:ea typeface="Canva Sans Bold"/>
                <a:cs typeface="Canva Sans Bold"/>
                <a:sym typeface="Canva Sans Bold"/>
              </a:rPr>
              <a:t>SONGS - TABLE </a:t>
            </a:r>
          </a:p>
          <a:p>
            <a:pPr algn="l">
              <a:lnSpc>
                <a:spcPts val="6999"/>
              </a:lnSpc>
              <a:spcBef>
                <a:spcPct val="0"/>
              </a:spcBef>
            </a:pPr>
          </a:p>
        </p:txBody>
      </p:sp>
      <p:sp>
        <p:nvSpPr>
          <p:cNvPr name="TextBox 12" id="12"/>
          <p:cNvSpPr txBox="true"/>
          <p:nvPr/>
        </p:nvSpPr>
        <p:spPr>
          <a:xfrm rot="0">
            <a:off x="847037" y="888048"/>
            <a:ext cx="5064310" cy="495304"/>
          </a:xfrm>
          <a:prstGeom prst="rect">
            <a:avLst/>
          </a:prstGeom>
        </p:spPr>
        <p:txBody>
          <a:bodyPr anchor="t" rtlCol="false" tIns="0" lIns="0" bIns="0" rIns="0">
            <a:spAutoFit/>
          </a:bodyPr>
          <a:lstStyle/>
          <a:p>
            <a:pPr algn="l">
              <a:lnSpc>
                <a:spcPts val="4199"/>
              </a:lnSpc>
              <a:spcBef>
                <a:spcPct val="0"/>
              </a:spcBef>
            </a:pPr>
            <a:r>
              <a:rPr lang="en-US" sz="2999">
                <a:solidFill>
                  <a:srgbClr val="FFF1CA"/>
                </a:solidFill>
                <a:latin typeface="Canva Sans"/>
                <a:ea typeface="Canva Sans"/>
                <a:cs typeface="Canva Sans"/>
                <a:sym typeface="Canva Sans"/>
              </a:rPr>
              <a:t>STRUCTURE OF TABLE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8946272" y="999450"/>
            <a:ext cx="3539897" cy="1287235"/>
          </a:xfrm>
          <a:custGeom>
            <a:avLst/>
            <a:gdLst/>
            <a:ahLst/>
            <a:cxnLst/>
            <a:rect r="r" b="b" t="t" l="l"/>
            <a:pathLst>
              <a:path h="1287235" w="3539897">
                <a:moveTo>
                  <a:pt x="0" y="0"/>
                </a:moveTo>
                <a:lnTo>
                  <a:pt x="3539896" y="0"/>
                </a:lnTo>
                <a:lnTo>
                  <a:pt x="3539896" y="1287235"/>
                </a:lnTo>
                <a:lnTo>
                  <a:pt x="0" y="1287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521092" y="-419575"/>
            <a:ext cx="6589823" cy="4360467"/>
          </a:xfrm>
          <a:custGeom>
            <a:avLst/>
            <a:gdLst/>
            <a:ahLst/>
            <a:cxnLst/>
            <a:rect r="r" b="b" t="t" l="l"/>
            <a:pathLst>
              <a:path h="4360467" w="6589823">
                <a:moveTo>
                  <a:pt x="0" y="0"/>
                </a:moveTo>
                <a:lnTo>
                  <a:pt x="6589823" y="0"/>
                </a:lnTo>
                <a:lnTo>
                  <a:pt x="6589823" y="4360467"/>
                </a:lnTo>
                <a:lnTo>
                  <a:pt x="0" y="4360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262240" y="6994669"/>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04843" y="1643068"/>
            <a:ext cx="7863136" cy="6418285"/>
          </a:xfrm>
          <a:custGeom>
            <a:avLst/>
            <a:gdLst/>
            <a:ahLst/>
            <a:cxnLst/>
            <a:rect r="r" b="b" t="t" l="l"/>
            <a:pathLst>
              <a:path h="6418285" w="7863136">
                <a:moveTo>
                  <a:pt x="0" y="0"/>
                </a:moveTo>
                <a:lnTo>
                  <a:pt x="7863136" y="0"/>
                </a:lnTo>
                <a:lnTo>
                  <a:pt x="7863136" y="6418284"/>
                </a:lnTo>
                <a:lnTo>
                  <a:pt x="0" y="6418284"/>
                </a:lnTo>
                <a:lnTo>
                  <a:pt x="0" y="0"/>
                </a:lnTo>
                <a:close/>
              </a:path>
            </a:pathLst>
          </a:custGeom>
          <a:blipFill>
            <a:blip r:embed="rId7"/>
            <a:stretch>
              <a:fillRect l="0" t="0" r="0" b="0"/>
            </a:stretch>
          </a:blipFill>
        </p:spPr>
      </p:sp>
      <p:sp>
        <p:nvSpPr>
          <p:cNvPr name="TextBox 10" id="10"/>
          <p:cNvSpPr txBox="true"/>
          <p:nvPr/>
        </p:nvSpPr>
        <p:spPr>
          <a:xfrm rot="0">
            <a:off x="10006881" y="3056737"/>
            <a:ext cx="7252419" cy="5080640"/>
          </a:xfrm>
          <a:prstGeom prst="rect">
            <a:avLst/>
          </a:prstGeom>
        </p:spPr>
        <p:txBody>
          <a:bodyPr anchor="t" rtlCol="false" tIns="0" lIns="0" bIns="0" rIns="0">
            <a:spAutoFit/>
          </a:bodyPr>
          <a:lstStyle/>
          <a:p>
            <a:pPr algn="l">
              <a:lnSpc>
                <a:spcPts val="5039"/>
              </a:lnSpc>
            </a:pPr>
            <a:r>
              <a:rPr lang="en-US" sz="3599">
                <a:solidFill>
                  <a:srgbClr val="FFF1CA"/>
                </a:solidFill>
                <a:latin typeface="Canva Sans"/>
                <a:ea typeface="Canva Sans"/>
                <a:cs typeface="Canva Sans"/>
                <a:sym typeface="Canva Sans"/>
              </a:rPr>
              <a:t>This table provide detail about the Albums .</a:t>
            </a:r>
          </a:p>
          <a:p>
            <a:pPr algn="l">
              <a:lnSpc>
                <a:spcPts val="5039"/>
              </a:lnSpc>
            </a:pPr>
          </a:p>
          <a:p>
            <a:pPr algn="l">
              <a:lnSpc>
                <a:spcPts val="5039"/>
              </a:lnSpc>
            </a:pPr>
            <a:r>
              <a:rPr lang="en-US" sz="3599">
                <a:solidFill>
                  <a:srgbClr val="FFF1CA"/>
                </a:solidFill>
                <a:latin typeface="Canva Sans"/>
                <a:ea typeface="Canva Sans"/>
                <a:cs typeface="Canva Sans"/>
                <a:sym typeface="Canva Sans"/>
              </a:rPr>
              <a:t>It contains: Album_ID, Album _ Name, Release_Year , Artist_ID.</a:t>
            </a:r>
          </a:p>
          <a:p>
            <a:pPr algn="l">
              <a:lnSpc>
                <a:spcPts val="5039"/>
              </a:lnSpc>
            </a:pPr>
          </a:p>
          <a:p>
            <a:pPr algn="l">
              <a:lnSpc>
                <a:spcPts val="5039"/>
              </a:lnSpc>
            </a:pPr>
            <a:r>
              <a:rPr lang="en-US" sz="3599">
                <a:solidFill>
                  <a:srgbClr val="FFF1CA"/>
                </a:solidFill>
                <a:latin typeface="Canva Sans"/>
                <a:ea typeface="Canva Sans"/>
                <a:cs typeface="Canva Sans"/>
                <a:sym typeface="Canva Sans"/>
              </a:rPr>
              <a:t>Syntax : DESC ALBUMS;</a:t>
            </a:r>
          </a:p>
          <a:p>
            <a:pPr algn="l">
              <a:lnSpc>
                <a:spcPts val="5039"/>
              </a:lnSpc>
              <a:spcBef>
                <a:spcPct val="0"/>
              </a:spcBef>
            </a:pPr>
          </a:p>
        </p:txBody>
      </p:sp>
      <p:sp>
        <p:nvSpPr>
          <p:cNvPr name="TextBox 11" id="11"/>
          <p:cNvSpPr txBox="true"/>
          <p:nvPr/>
        </p:nvSpPr>
        <p:spPr>
          <a:xfrm rot="0">
            <a:off x="9880791" y="1064262"/>
            <a:ext cx="5640302" cy="1739902"/>
          </a:xfrm>
          <a:prstGeom prst="rect">
            <a:avLst/>
          </a:prstGeom>
        </p:spPr>
        <p:txBody>
          <a:bodyPr anchor="t" rtlCol="false" tIns="0" lIns="0" bIns="0" rIns="0">
            <a:spAutoFit/>
          </a:bodyPr>
          <a:lstStyle/>
          <a:p>
            <a:pPr algn="l">
              <a:lnSpc>
                <a:spcPts val="6999"/>
              </a:lnSpc>
            </a:pPr>
            <a:r>
              <a:rPr lang="en-US" sz="4999">
                <a:solidFill>
                  <a:srgbClr val="FFB823"/>
                </a:solidFill>
                <a:latin typeface="Canva Sans"/>
                <a:ea typeface="Canva Sans"/>
                <a:cs typeface="Canva Sans"/>
                <a:sym typeface="Canva Sans"/>
              </a:rPr>
              <a:t> </a:t>
            </a:r>
            <a:r>
              <a:rPr lang="en-US" sz="4999" b="true">
                <a:solidFill>
                  <a:srgbClr val="FFB823"/>
                </a:solidFill>
                <a:latin typeface="Canva Sans Bold"/>
                <a:ea typeface="Canva Sans Bold"/>
                <a:cs typeface="Canva Sans Bold"/>
                <a:sym typeface="Canva Sans Bold"/>
              </a:rPr>
              <a:t>ALBUMS - TABLE</a:t>
            </a:r>
          </a:p>
          <a:p>
            <a:pPr algn="l">
              <a:lnSpc>
                <a:spcPts val="6999"/>
              </a:lnSpc>
              <a:spcBef>
                <a:spcPct val="0"/>
              </a:spcBef>
            </a:pPr>
          </a:p>
        </p:txBody>
      </p:sp>
      <p:sp>
        <p:nvSpPr>
          <p:cNvPr name="TextBox 12" id="12"/>
          <p:cNvSpPr txBox="true"/>
          <p:nvPr/>
        </p:nvSpPr>
        <p:spPr>
          <a:xfrm rot="0">
            <a:off x="847037" y="888048"/>
            <a:ext cx="5064310" cy="495304"/>
          </a:xfrm>
          <a:prstGeom prst="rect">
            <a:avLst/>
          </a:prstGeom>
        </p:spPr>
        <p:txBody>
          <a:bodyPr anchor="t" rtlCol="false" tIns="0" lIns="0" bIns="0" rIns="0">
            <a:spAutoFit/>
          </a:bodyPr>
          <a:lstStyle/>
          <a:p>
            <a:pPr algn="l">
              <a:lnSpc>
                <a:spcPts val="4199"/>
              </a:lnSpc>
              <a:spcBef>
                <a:spcPct val="0"/>
              </a:spcBef>
            </a:pPr>
            <a:r>
              <a:rPr lang="en-US" sz="2999">
                <a:solidFill>
                  <a:srgbClr val="FFF1CA"/>
                </a:solidFill>
                <a:latin typeface="Canva Sans"/>
                <a:ea typeface="Canva Sans"/>
                <a:cs typeface="Canva Sans"/>
                <a:sym typeface="Canva Sans"/>
              </a:rPr>
              <a:t>STRUCTURE OF TABLE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8946272" y="999450"/>
            <a:ext cx="3539897" cy="1287235"/>
          </a:xfrm>
          <a:custGeom>
            <a:avLst/>
            <a:gdLst/>
            <a:ahLst/>
            <a:cxnLst/>
            <a:rect r="r" b="b" t="t" l="l"/>
            <a:pathLst>
              <a:path h="1287235" w="3539897">
                <a:moveTo>
                  <a:pt x="0" y="0"/>
                </a:moveTo>
                <a:lnTo>
                  <a:pt x="3539896" y="0"/>
                </a:lnTo>
                <a:lnTo>
                  <a:pt x="3539896" y="1287235"/>
                </a:lnTo>
                <a:lnTo>
                  <a:pt x="0" y="1287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521092" y="-419575"/>
            <a:ext cx="6589823" cy="4360467"/>
          </a:xfrm>
          <a:custGeom>
            <a:avLst/>
            <a:gdLst/>
            <a:ahLst/>
            <a:cxnLst/>
            <a:rect r="r" b="b" t="t" l="l"/>
            <a:pathLst>
              <a:path h="4360467" w="6589823">
                <a:moveTo>
                  <a:pt x="0" y="0"/>
                </a:moveTo>
                <a:lnTo>
                  <a:pt x="6589823" y="0"/>
                </a:lnTo>
                <a:lnTo>
                  <a:pt x="6589823" y="4360467"/>
                </a:lnTo>
                <a:lnTo>
                  <a:pt x="0" y="4360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262240" y="6994669"/>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93615" y="1643068"/>
            <a:ext cx="8029250" cy="6218793"/>
          </a:xfrm>
          <a:custGeom>
            <a:avLst/>
            <a:gdLst/>
            <a:ahLst/>
            <a:cxnLst/>
            <a:rect r="r" b="b" t="t" l="l"/>
            <a:pathLst>
              <a:path h="6218793" w="8029250">
                <a:moveTo>
                  <a:pt x="0" y="0"/>
                </a:moveTo>
                <a:lnTo>
                  <a:pt x="8029251" y="0"/>
                </a:lnTo>
                <a:lnTo>
                  <a:pt x="8029251" y="6218792"/>
                </a:lnTo>
                <a:lnTo>
                  <a:pt x="0" y="6218792"/>
                </a:lnTo>
                <a:lnTo>
                  <a:pt x="0" y="0"/>
                </a:lnTo>
                <a:close/>
              </a:path>
            </a:pathLst>
          </a:custGeom>
          <a:blipFill>
            <a:blip r:embed="rId7"/>
            <a:stretch>
              <a:fillRect l="0" t="-111" r="0" b="-111"/>
            </a:stretch>
          </a:blipFill>
        </p:spPr>
      </p:sp>
      <p:sp>
        <p:nvSpPr>
          <p:cNvPr name="TextBox 10" id="10"/>
          <p:cNvSpPr txBox="true"/>
          <p:nvPr/>
        </p:nvSpPr>
        <p:spPr>
          <a:xfrm rot="0">
            <a:off x="10006881" y="3056737"/>
            <a:ext cx="7252419" cy="5080640"/>
          </a:xfrm>
          <a:prstGeom prst="rect">
            <a:avLst/>
          </a:prstGeom>
        </p:spPr>
        <p:txBody>
          <a:bodyPr anchor="t" rtlCol="false" tIns="0" lIns="0" bIns="0" rIns="0">
            <a:spAutoFit/>
          </a:bodyPr>
          <a:lstStyle/>
          <a:p>
            <a:pPr algn="l">
              <a:lnSpc>
                <a:spcPts val="5039"/>
              </a:lnSpc>
            </a:pPr>
            <a:r>
              <a:rPr lang="en-US" sz="3599">
                <a:solidFill>
                  <a:srgbClr val="FFF1CA"/>
                </a:solidFill>
                <a:latin typeface="Canva Sans"/>
                <a:ea typeface="Canva Sans"/>
                <a:cs typeface="Canva Sans"/>
                <a:sym typeface="Canva Sans"/>
              </a:rPr>
              <a:t>This table provide detail about the Listeners .</a:t>
            </a:r>
          </a:p>
          <a:p>
            <a:pPr algn="l">
              <a:lnSpc>
                <a:spcPts val="5039"/>
              </a:lnSpc>
            </a:pPr>
          </a:p>
          <a:p>
            <a:pPr algn="l">
              <a:lnSpc>
                <a:spcPts val="5039"/>
              </a:lnSpc>
            </a:pPr>
            <a:r>
              <a:rPr lang="en-US" sz="3599">
                <a:solidFill>
                  <a:srgbClr val="FFF1CA"/>
                </a:solidFill>
                <a:latin typeface="Canva Sans"/>
                <a:ea typeface="Canva Sans"/>
                <a:cs typeface="Canva Sans"/>
                <a:sym typeface="Canva Sans"/>
              </a:rPr>
              <a:t>It contains: Listener_ID, Name, Email , Phone.</a:t>
            </a:r>
          </a:p>
          <a:p>
            <a:pPr algn="l">
              <a:lnSpc>
                <a:spcPts val="5039"/>
              </a:lnSpc>
            </a:pPr>
          </a:p>
          <a:p>
            <a:pPr algn="l">
              <a:lnSpc>
                <a:spcPts val="5039"/>
              </a:lnSpc>
            </a:pPr>
            <a:r>
              <a:rPr lang="en-US" sz="3599">
                <a:solidFill>
                  <a:srgbClr val="FFF1CA"/>
                </a:solidFill>
                <a:latin typeface="Canva Sans"/>
                <a:ea typeface="Canva Sans"/>
                <a:cs typeface="Canva Sans"/>
                <a:sym typeface="Canva Sans"/>
              </a:rPr>
              <a:t>Syntax : DESC LISTENERS;</a:t>
            </a:r>
          </a:p>
          <a:p>
            <a:pPr algn="l">
              <a:lnSpc>
                <a:spcPts val="5039"/>
              </a:lnSpc>
              <a:spcBef>
                <a:spcPct val="0"/>
              </a:spcBef>
            </a:pPr>
          </a:p>
        </p:txBody>
      </p:sp>
      <p:sp>
        <p:nvSpPr>
          <p:cNvPr name="TextBox 11" id="11"/>
          <p:cNvSpPr txBox="true"/>
          <p:nvPr/>
        </p:nvSpPr>
        <p:spPr>
          <a:xfrm rot="0">
            <a:off x="9880791" y="1064262"/>
            <a:ext cx="6264347" cy="1739902"/>
          </a:xfrm>
          <a:prstGeom prst="rect">
            <a:avLst/>
          </a:prstGeom>
        </p:spPr>
        <p:txBody>
          <a:bodyPr anchor="t" rtlCol="false" tIns="0" lIns="0" bIns="0" rIns="0">
            <a:spAutoFit/>
          </a:bodyPr>
          <a:lstStyle/>
          <a:p>
            <a:pPr algn="l">
              <a:lnSpc>
                <a:spcPts val="6999"/>
              </a:lnSpc>
            </a:pPr>
            <a:r>
              <a:rPr lang="en-US" sz="4999">
                <a:solidFill>
                  <a:srgbClr val="FFB823"/>
                </a:solidFill>
                <a:latin typeface="Canva Sans"/>
                <a:ea typeface="Canva Sans"/>
                <a:cs typeface="Canva Sans"/>
                <a:sym typeface="Canva Sans"/>
              </a:rPr>
              <a:t> </a:t>
            </a:r>
            <a:r>
              <a:rPr lang="en-US" sz="4999" b="true">
                <a:solidFill>
                  <a:srgbClr val="FFB823"/>
                </a:solidFill>
                <a:latin typeface="Canva Sans Bold"/>
                <a:ea typeface="Canva Sans Bold"/>
                <a:cs typeface="Canva Sans Bold"/>
                <a:sym typeface="Canva Sans Bold"/>
              </a:rPr>
              <a:t>LISTENERS - TABLE</a:t>
            </a:r>
          </a:p>
          <a:p>
            <a:pPr algn="l">
              <a:lnSpc>
                <a:spcPts val="6999"/>
              </a:lnSpc>
              <a:spcBef>
                <a:spcPct val="0"/>
              </a:spcBef>
            </a:pPr>
          </a:p>
        </p:txBody>
      </p:sp>
      <p:sp>
        <p:nvSpPr>
          <p:cNvPr name="TextBox 12" id="12"/>
          <p:cNvSpPr txBox="true"/>
          <p:nvPr/>
        </p:nvSpPr>
        <p:spPr>
          <a:xfrm rot="0">
            <a:off x="847037" y="888048"/>
            <a:ext cx="5064310" cy="495304"/>
          </a:xfrm>
          <a:prstGeom prst="rect">
            <a:avLst/>
          </a:prstGeom>
        </p:spPr>
        <p:txBody>
          <a:bodyPr anchor="t" rtlCol="false" tIns="0" lIns="0" bIns="0" rIns="0">
            <a:spAutoFit/>
          </a:bodyPr>
          <a:lstStyle/>
          <a:p>
            <a:pPr algn="l">
              <a:lnSpc>
                <a:spcPts val="4199"/>
              </a:lnSpc>
              <a:spcBef>
                <a:spcPct val="0"/>
              </a:spcBef>
            </a:pPr>
            <a:r>
              <a:rPr lang="en-US" sz="2999">
                <a:solidFill>
                  <a:srgbClr val="FFF1CA"/>
                </a:solidFill>
                <a:latin typeface="Canva Sans"/>
                <a:ea typeface="Canva Sans"/>
                <a:cs typeface="Canva Sans"/>
                <a:sym typeface="Canva Sans"/>
              </a:rPr>
              <a:t>STRUCTURE OF TABLE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510" t="-40012" r="-19523" b="-3346"/>
            </a:stretch>
          </a:blipFill>
        </p:spPr>
      </p:sp>
      <p:grpSp>
        <p:nvGrpSpPr>
          <p:cNvPr name="Group 3" id="3"/>
          <p:cNvGrpSpPr/>
          <p:nvPr/>
        </p:nvGrpSpPr>
        <p:grpSpPr>
          <a:xfrm rot="-5400000">
            <a:off x="6718860" y="-1282140"/>
            <a:ext cx="4850280" cy="18288000"/>
            <a:chOff x="0" y="0"/>
            <a:chExt cx="1277440" cy="4816593"/>
          </a:xfrm>
        </p:grpSpPr>
        <p:sp>
          <p:nvSpPr>
            <p:cNvPr name="Freeform 4" id="4"/>
            <p:cNvSpPr/>
            <p:nvPr/>
          </p:nvSpPr>
          <p:spPr>
            <a:xfrm flipH="false" flipV="false" rot="0">
              <a:off x="0" y="0"/>
              <a:ext cx="1277440" cy="4816592"/>
            </a:xfrm>
            <a:custGeom>
              <a:avLst/>
              <a:gdLst/>
              <a:ahLst/>
              <a:cxnLst/>
              <a:rect r="r" b="b" t="t" l="l"/>
              <a:pathLst>
                <a:path h="4816592" w="1277440">
                  <a:moveTo>
                    <a:pt x="0" y="0"/>
                  </a:moveTo>
                  <a:lnTo>
                    <a:pt x="1277440" y="0"/>
                  </a:lnTo>
                  <a:lnTo>
                    <a:pt x="1277440" y="4816592"/>
                  </a:lnTo>
                  <a:lnTo>
                    <a:pt x="0" y="4816592"/>
                  </a:lnTo>
                  <a:close/>
                </a:path>
              </a:pathLst>
            </a:custGeom>
            <a:gradFill rotWithShape="true">
              <a:gsLst>
                <a:gs pos="0">
                  <a:srgbClr val="000606">
                    <a:alpha val="100000"/>
                  </a:srgbClr>
                </a:gs>
                <a:gs pos="100000">
                  <a:srgbClr val="000606">
                    <a:alpha val="0"/>
                  </a:srgbClr>
                </a:gs>
              </a:gsLst>
              <a:lin ang="0"/>
            </a:gradFill>
          </p:spPr>
        </p:sp>
        <p:sp>
          <p:nvSpPr>
            <p:cNvPr name="TextBox 5" id="5"/>
            <p:cNvSpPr txBox="true"/>
            <p:nvPr/>
          </p:nvSpPr>
          <p:spPr>
            <a:xfrm>
              <a:off x="0" y="-28575"/>
              <a:ext cx="1277440" cy="4845168"/>
            </a:xfrm>
            <a:prstGeom prst="rect">
              <a:avLst/>
            </a:prstGeom>
          </p:spPr>
          <p:txBody>
            <a:bodyPr anchor="ctr" rtlCol="false" tIns="50800" lIns="50800" bIns="50800" rIns="50800"/>
            <a:lstStyle/>
            <a:p>
              <a:pPr algn="ctr">
                <a:lnSpc>
                  <a:spcPts val="2239"/>
                </a:lnSpc>
              </a:pPr>
            </a:p>
          </p:txBody>
        </p:sp>
      </p:grpSp>
      <p:sp>
        <p:nvSpPr>
          <p:cNvPr name="Freeform 6" id="6"/>
          <p:cNvSpPr/>
          <p:nvPr/>
        </p:nvSpPr>
        <p:spPr>
          <a:xfrm flipH="false" flipV="false" rot="0">
            <a:off x="8946272" y="999450"/>
            <a:ext cx="3539897" cy="1287235"/>
          </a:xfrm>
          <a:custGeom>
            <a:avLst/>
            <a:gdLst/>
            <a:ahLst/>
            <a:cxnLst/>
            <a:rect r="r" b="b" t="t" l="l"/>
            <a:pathLst>
              <a:path h="1287235" w="3539897">
                <a:moveTo>
                  <a:pt x="0" y="0"/>
                </a:moveTo>
                <a:lnTo>
                  <a:pt x="3539896" y="0"/>
                </a:lnTo>
                <a:lnTo>
                  <a:pt x="3539896" y="1287235"/>
                </a:lnTo>
                <a:lnTo>
                  <a:pt x="0" y="12872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521092" y="-419575"/>
            <a:ext cx="6589823" cy="4360467"/>
          </a:xfrm>
          <a:custGeom>
            <a:avLst/>
            <a:gdLst/>
            <a:ahLst/>
            <a:cxnLst/>
            <a:rect r="r" b="b" t="t" l="l"/>
            <a:pathLst>
              <a:path h="4360467" w="6589823">
                <a:moveTo>
                  <a:pt x="0" y="0"/>
                </a:moveTo>
                <a:lnTo>
                  <a:pt x="6589823" y="0"/>
                </a:lnTo>
                <a:lnTo>
                  <a:pt x="6589823" y="4360467"/>
                </a:lnTo>
                <a:lnTo>
                  <a:pt x="0" y="4360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262240" y="6994669"/>
            <a:ext cx="6218554" cy="4114800"/>
          </a:xfrm>
          <a:custGeom>
            <a:avLst/>
            <a:gdLst/>
            <a:ahLst/>
            <a:cxnLst/>
            <a:rect r="r" b="b" t="t" l="l"/>
            <a:pathLst>
              <a:path h="4114800" w="6218554">
                <a:moveTo>
                  <a:pt x="0" y="0"/>
                </a:moveTo>
                <a:lnTo>
                  <a:pt x="6218554" y="0"/>
                </a:lnTo>
                <a:lnTo>
                  <a:pt x="621855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17699" y="1643068"/>
            <a:ext cx="7968477" cy="6494308"/>
          </a:xfrm>
          <a:custGeom>
            <a:avLst/>
            <a:gdLst/>
            <a:ahLst/>
            <a:cxnLst/>
            <a:rect r="r" b="b" t="t" l="l"/>
            <a:pathLst>
              <a:path h="6494308" w="7968477">
                <a:moveTo>
                  <a:pt x="0" y="0"/>
                </a:moveTo>
                <a:lnTo>
                  <a:pt x="7968477" y="0"/>
                </a:lnTo>
                <a:lnTo>
                  <a:pt x="7968477" y="6494308"/>
                </a:lnTo>
                <a:lnTo>
                  <a:pt x="0" y="6494308"/>
                </a:lnTo>
                <a:lnTo>
                  <a:pt x="0" y="0"/>
                </a:lnTo>
                <a:close/>
              </a:path>
            </a:pathLst>
          </a:custGeom>
          <a:blipFill>
            <a:blip r:embed="rId7"/>
            <a:stretch>
              <a:fillRect l="0" t="0" r="0" b="0"/>
            </a:stretch>
          </a:blipFill>
        </p:spPr>
      </p:sp>
      <p:sp>
        <p:nvSpPr>
          <p:cNvPr name="TextBox 10" id="10"/>
          <p:cNvSpPr txBox="true"/>
          <p:nvPr/>
        </p:nvSpPr>
        <p:spPr>
          <a:xfrm rot="0">
            <a:off x="10006881" y="3056737"/>
            <a:ext cx="7529773" cy="5718815"/>
          </a:xfrm>
          <a:prstGeom prst="rect">
            <a:avLst/>
          </a:prstGeom>
        </p:spPr>
        <p:txBody>
          <a:bodyPr anchor="t" rtlCol="false" tIns="0" lIns="0" bIns="0" rIns="0">
            <a:spAutoFit/>
          </a:bodyPr>
          <a:lstStyle/>
          <a:p>
            <a:pPr algn="l">
              <a:lnSpc>
                <a:spcPts val="5039"/>
              </a:lnSpc>
            </a:pPr>
            <a:r>
              <a:rPr lang="en-US" sz="3599">
                <a:solidFill>
                  <a:srgbClr val="FFF1CA"/>
                </a:solidFill>
                <a:latin typeface="Canva Sans"/>
                <a:ea typeface="Canva Sans"/>
                <a:cs typeface="Canva Sans"/>
                <a:sym typeface="Canva Sans"/>
              </a:rPr>
              <a:t>This table provide detail about the Streams .</a:t>
            </a:r>
          </a:p>
          <a:p>
            <a:pPr algn="l">
              <a:lnSpc>
                <a:spcPts val="5039"/>
              </a:lnSpc>
            </a:pPr>
          </a:p>
          <a:p>
            <a:pPr algn="l">
              <a:lnSpc>
                <a:spcPts val="5039"/>
              </a:lnSpc>
            </a:pPr>
            <a:r>
              <a:rPr lang="en-US" sz="3599">
                <a:solidFill>
                  <a:srgbClr val="FFF1CA"/>
                </a:solidFill>
                <a:latin typeface="Canva Sans"/>
                <a:ea typeface="Canva Sans"/>
                <a:cs typeface="Canva Sans"/>
                <a:sym typeface="Canva Sans"/>
              </a:rPr>
              <a:t>It contains: Stream_ID, Listener_id, Song_ID ,</a:t>
            </a:r>
          </a:p>
          <a:p>
            <a:pPr algn="l">
              <a:lnSpc>
                <a:spcPts val="5039"/>
              </a:lnSpc>
            </a:pPr>
            <a:r>
              <a:rPr lang="en-US" sz="3599">
                <a:solidFill>
                  <a:srgbClr val="FFF1CA"/>
                </a:solidFill>
                <a:latin typeface="Canva Sans"/>
                <a:ea typeface="Canva Sans"/>
                <a:cs typeface="Canva Sans"/>
                <a:sym typeface="Canva Sans"/>
              </a:rPr>
              <a:t> Stream_Date, Duration.</a:t>
            </a:r>
          </a:p>
          <a:p>
            <a:pPr algn="l">
              <a:lnSpc>
                <a:spcPts val="5039"/>
              </a:lnSpc>
            </a:pPr>
          </a:p>
          <a:p>
            <a:pPr algn="l">
              <a:lnSpc>
                <a:spcPts val="5039"/>
              </a:lnSpc>
            </a:pPr>
            <a:r>
              <a:rPr lang="en-US" sz="3599">
                <a:solidFill>
                  <a:srgbClr val="FFF1CA"/>
                </a:solidFill>
                <a:latin typeface="Canva Sans"/>
                <a:ea typeface="Canva Sans"/>
                <a:cs typeface="Canva Sans"/>
                <a:sym typeface="Canva Sans"/>
              </a:rPr>
              <a:t>Syntax : DESC STREAMS;</a:t>
            </a:r>
          </a:p>
          <a:p>
            <a:pPr algn="l">
              <a:lnSpc>
                <a:spcPts val="5039"/>
              </a:lnSpc>
              <a:spcBef>
                <a:spcPct val="0"/>
              </a:spcBef>
            </a:pPr>
          </a:p>
        </p:txBody>
      </p:sp>
      <p:sp>
        <p:nvSpPr>
          <p:cNvPr name="TextBox 11" id="11"/>
          <p:cNvSpPr txBox="true"/>
          <p:nvPr/>
        </p:nvSpPr>
        <p:spPr>
          <a:xfrm rot="0">
            <a:off x="9724779" y="1064262"/>
            <a:ext cx="6264347" cy="1739902"/>
          </a:xfrm>
          <a:prstGeom prst="rect">
            <a:avLst/>
          </a:prstGeom>
        </p:spPr>
        <p:txBody>
          <a:bodyPr anchor="t" rtlCol="false" tIns="0" lIns="0" bIns="0" rIns="0">
            <a:spAutoFit/>
          </a:bodyPr>
          <a:lstStyle/>
          <a:p>
            <a:pPr algn="l">
              <a:lnSpc>
                <a:spcPts val="6999"/>
              </a:lnSpc>
            </a:pPr>
            <a:r>
              <a:rPr lang="en-US" sz="4999">
                <a:solidFill>
                  <a:srgbClr val="FFB823"/>
                </a:solidFill>
                <a:latin typeface="Canva Sans"/>
                <a:ea typeface="Canva Sans"/>
                <a:cs typeface="Canva Sans"/>
                <a:sym typeface="Canva Sans"/>
              </a:rPr>
              <a:t> </a:t>
            </a:r>
            <a:r>
              <a:rPr lang="en-US" sz="4999" b="true">
                <a:solidFill>
                  <a:srgbClr val="FFB823"/>
                </a:solidFill>
                <a:latin typeface="Canva Sans Bold"/>
                <a:ea typeface="Canva Sans Bold"/>
                <a:cs typeface="Canva Sans Bold"/>
                <a:sym typeface="Canva Sans Bold"/>
              </a:rPr>
              <a:t> STREAMS - TABLE</a:t>
            </a:r>
          </a:p>
          <a:p>
            <a:pPr algn="l">
              <a:lnSpc>
                <a:spcPts val="6999"/>
              </a:lnSpc>
              <a:spcBef>
                <a:spcPct val="0"/>
              </a:spcBef>
            </a:pPr>
          </a:p>
        </p:txBody>
      </p:sp>
      <p:sp>
        <p:nvSpPr>
          <p:cNvPr name="TextBox 12" id="12"/>
          <p:cNvSpPr txBox="true"/>
          <p:nvPr/>
        </p:nvSpPr>
        <p:spPr>
          <a:xfrm rot="0">
            <a:off x="847037" y="888048"/>
            <a:ext cx="5064310" cy="495304"/>
          </a:xfrm>
          <a:prstGeom prst="rect">
            <a:avLst/>
          </a:prstGeom>
        </p:spPr>
        <p:txBody>
          <a:bodyPr anchor="t" rtlCol="false" tIns="0" lIns="0" bIns="0" rIns="0">
            <a:spAutoFit/>
          </a:bodyPr>
          <a:lstStyle/>
          <a:p>
            <a:pPr algn="l">
              <a:lnSpc>
                <a:spcPts val="4199"/>
              </a:lnSpc>
              <a:spcBef>
                <a:spcPct val="0"/>
              </a:spcBef>
            </a:pPr>
            <a:r>
              <a:rPr lang="en-US" sz="2999">
                <a:solidFill>
                  <a:srgbClr val="FFF1CA"/>
                </a:solidFill>
                <a:latin typeface="Canva Sans"/>
                <a:ea typeface="Canva Sans"/>
                <a:cs typeface="Canva Sans"/>
                <a:sym typeface="Canva Sans"/>
              </a:rPr>
              <a:t>STRUCTURE OF TABLE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DAG5ZnjTCCM</dc:identifier>
  <dcterms:modified xsi:type="dcterms:W3CDTF">2011-08-01T06:04:30Z</dcterms:modified>
  <cp:revision>1</cp:revision>
  <dc:title>SQL_Music</dc:title>
</cp:coreProperties>
</file>